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6" r:id="rId1"/>
  </p:sldMasterIdLst>
  <p:notesMasterIdLst>
    <p:notesMasterId r:id="rId39"/>
  </p:notesMasterIdLst>
  <p:sldIdLst>
    <p:sldId id="257" r:id="rId2"/>
    <p:sldId id="278" r:id="rId3"/>
    <p:sldId id="279" r:id="rId4"/>
    <p:sldId id="280" r:id="rId5"/>
    <p:sldId id="281" r:id="rId6"/>
    <p:sldId id="282" r:id="rId7"/>
    <p:sldId id="283" r:id="rId8"/>
    <p:sldId id="284" r:id="rId9"/>
    <p:sldId id="285" r:id="rId10"/>
    <p:sldId id="286" r:id="rId11"/>
    <p:sldId id="287" r:id="rId12"/>
    <p:sldId id="288" r:id="rId13"/>
    <p:sldId id="289" r:id="rId14"/>
    <p:sldId id="290" r:id="rId15"/>
    <p:sldId id="291" r:id="rId16"/>
    <p:sldId id="292" r:id="rId17"/>
    <p:sldId id="293" r:id="rId18"/>
    <p:sldId id="294" r:id="rId19"/>
    <p:sldId id="295" r:id="rId20"/>
    <p:sldId id="296" r:id="rId21"/>
    <p:sldId id="297" r:id="rId22"/>
    <p:sldId id="298" r:id="rId23"/>
    <p:sldId id="299" r:id="rId24"/>
    <p:sldId id="300" r:id="rId25"/>
    <p:sldId id="301" r:id="rId26"/>
    <p:sldId id="302" r:id="rId27"/>
    <p:sldId id="303" r:id="rId28"/>
    <p:sldId id="304" r:id="rId29"/>
    <p:sldId id="305" r:id="rId30"/>
    <p:sldId id="306" r:id="rId31"/>
    <p:sldId id="307" r:id="rId32"/>
    <p:sldId id="308" r:id="rId33"/>
    <p:sldId id="309" r:id="rId34"/>
    <p:sldId id="310" r:id="rId35"/>
    <p:sldId id="311" r:id="rId36"/>
    <p:sldId id="312" r:id="rId37"/>
    <p:sldId id="313" r:id="rId38"/>
  </p:sldIdLst>
  <p:sldSz cx="16257588" cy="9144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512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Peter Arashiro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28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8CB94E6-7976-4FD0-8BF8-B4252A3A9ACF}">
  <a:tblStyle styleId="{88CB94E6-7976-4FD0-8BF8-B4252A3A9ACF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7E7EF"/>
          </a:solidFill>
        </a:fill>
      </a:tcStyle>
    </a:wholeTbl>
    <a:band1H>
      <a:tcTxStyle/>
      <a:tcStyle>
        <a:tcBdr/>
        <a:fill>
          <a:solidFill>
            <a:srgbClr val="CCCCDD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CCCDD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Arial"/>
          <a:ea typeface="Arial"/>
          <a:cs typeface="Arial"/>
        </a:font>
        <a:srgbClr val="FFFFFF"/>
      </a:tcTxStyle>
      <a:tcStyle>
        <a:tcBdr/>
        <a:fill>
          <a:solidFill>
            <a:srgbClr val="333399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/>
        <a:fill>
          <a:solidFill>
            <a:srgbClr val="333399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top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333399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bottom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rgbClr val="333399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5"/>
    <p:restoredTop sz="94666"/>
  </p:normalViewPr>
  <p:slideViewPr>
    <p:cSldViewPr snapToGrid="0">
      <p:cViewPr varScale="1">
        <p:scale>
          <a:sx n="54" d="100"/>
          <a:sy n="54" d="100"/>
        </p:scale>
        <p:origin x="248" y="856"/>
      </p:cViewPr>
      <p:guideLst>
        <p:guide orient="horz" pos="2880"/>
        <p:guide pos="5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notesMaster" Target="notesMasters/notesMaster1.xml"/><Relationship Id="rId40" Type="http://schemas.openxmlformats.org/officeDocument/2006/relationships/commentAuthors" Target="commentAuthors.xml"/><Relationship Id="rId41" Type="http://schemas.openxmlformats.org/officeDocument/2006/relationships/presProps" Target="presProps.xml"/><Relationship Id="rId42" Type="http://schemas.openxmlformats.org/officeDocument/2006/relationships/viewProps" Target="viewProps.xml"/><Relationship Id="rId43" Type="http://schemas.openxmlformats.org/officeDocument/2006/relationships/theme" Target="theme/theme1.xml"/><Relationship Id="rId4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4eb6f043fd_1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4eb6f043fd_1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504cfd1718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504cfd1718_0_3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g504cfd1718_0_3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504cfd1718_0_3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504cfd1718_0_3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" name="Google Shape;341;g504cfd1718_0_38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504cfd1718_0_3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504cfd1718_0_35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g504cfd1718_0_35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4efa25e34e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4efa25e34e_0_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g4efa25e34e_0_4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504cfd1718_0_3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504cfd1718_0_39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g504cfd1718_0_39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504cfd1718_0_4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504cfd1718_0_4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" name="Google Shape;405;g504cfd1718_0_4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504cfd1718_0_4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504cfd1718_0_4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g504cfd1718_0_4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4efa25e34e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4efa25e34e_0_8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" name="Google Shape;428;g4efa25e34e_0_8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4efa25e34e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4efa25e34e_0_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" name="Google Shape;467;g4efa25e34e_0_3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504cfd1718_0_4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504cfd1718_0_47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4" name="Google Shape;474;g504cfd1718_0_47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4efa25e34e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4efa25e34e_0_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g4efa25e34e_0_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504cfd1718_0_4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504cfd1718_0_4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1" name="Google Shape;481;g504cfd1718_0_44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504cfd1718_0_4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504cfd1718_0_48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8" name="Google Shape;488;g504cfd1718_0_48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504cfd1718_0_4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504cfd1718_0_47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5" name="Google Shape;495;g504cfd1718_0_47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4fd8fe20a6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4fd8fe20a6_0_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g4fd8fe20a6_0_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4efa25e34e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4efa25e34e_0_8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g4efa25e34e_0_8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4efa25e34e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Google Shape;534;g4efa25e34e_0_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5" name="Google Shape;535;g4efa25e34e_0_3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504cfd1718_0_5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504cfd1718_0_5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2" name="Google Shape;542;g504cfd1718_0_5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504cfd1718_0_4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504cfd1718_0_49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" name="Google Shape;551;g504cfd1718_0_49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504cfd1718_0_5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7" name="Google Shape;557;g504cfd1718_0_5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Use Paul Resnick’s</a:t>
            </a:r>
            <a:endParaRPr/>
          </a:p>
        </p:txBody>
      </p:sp>
      <p:sp>
        <p:nvSpPr>
          <p:cNvPr id="558" name="Google Shape;558;g504cfd1718_0_5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504cfd1718_0_5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" name="Google Shape;565;g504cfd1718_0_5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6" name="Google Shape;566;g504cfd1718_0_52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504cfd1718_0_3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504cfd1718_0_30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g504cfd1718_0_30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4fc35267ad_2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Google Shape;576;g4fc35267ad_2_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7" name="Google Shape;577;g4fc35267ad_2_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4efa25e34e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Google Shape;586;g4efa25e34e_0_5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7" name="Google Shape;587;g4efa25e34e_0_5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4efa25e34e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2" name="Google Shape;612;g4efa25e34e_0_9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3" name="Google Shape;613;g4efa25e34e_0_9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4fc35267ad_2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" name="Google Shape;619;g4fc35267ad_2_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0" name="Google Shape;620;g4fc35267ad_2_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4fc35267ad_2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6" name="Google Shape;626;g4fc35267ad_2_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7" name="Google Shape;627;g4fc35267ad_2_2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34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g4fc35267ad_2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3" name="Google Shape;633;g4fc35267ad_2_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4" name="Google Shape;634;g4fc35267ad_2_3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35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4eb6f043fd_1_5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1" name="Google Shape;641;g4eb6f043fd_1_5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56c70a50f2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/>
          </a:p>
        </p:txBody>
      </p:sp>
      <p:sp>
        <p:nvSpPr>
          <p:cNvPr id="77" name="Google Shape;77;g56c70a50f2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194835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504cfd1718_0_2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504cfd1718_0_27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g504cfd1718_0_27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4efa25e34e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4efa25e34e_0_6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g4efa25e34e_0_6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504cfd1718_0_3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504cfd1718_0_3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g504cfd1718_0_3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504cfd1718_0_3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504cfd1718_0_3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g504cfd1718_0_33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504cfd1718_0_3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504cfd1718_0_3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g504cfd1718_0_34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504cfd1718_0_3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504cfd1718_0_3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g504cfd1718_0_34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Darl">
  <p:cSld name="Title Slide Darl">
    <p:bg>
      <p:bgPr>
        <a:solidFill>
          <a:srgbClr val="00274C"/>
        </a:solid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"/>
          <p:cNvSpPr txBox="1">
            <a:spLocks noGrp="1"/>
          </p:cNvSpPr>
          <p:nvPr>
            <p:ph type="title"/>
          </p:nvPr>
        </p:nvSpPr>
        <p:spPr>
          <a:xfrm>
            <a:off x="1109242" y="1932879"/>
            <a:ext cx="14022170" cy="5501268"/>
          </a:xfrm>
          <a:prstGeom prst="rect">
            <a:avLst/>
          </a:prstGeom>
          <a:solidFill>
            <a:schemeClr val="lt1">
              <a:alpha val="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Arial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1117709" y="327810"/>
            <a:ext cx="14022170" cy="999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body" idx="1"/>
          </p:nvPr>
        </p:nvSpPr>
        <p:spPr>
          <a:xfrm>
            <a:off x="1117709" y="1590263"/>
            <a:ext cx="14022170" cy="6311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533400" algn="l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4800"/>
              <a:buChar char="•"/>
              <a:defRPr sz="4800"/>
            </a:lvl1pPr>
            <a:lvl2pPr marL="914400" lvl="1" indent="-4826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48754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3467"/>
              <a:buChar char="•"/>
              <a:defRPr sz="3466"/>
            </a:lvl3pPr>
            <a:lvl4pPr marL="1828800" lvl="3" indent="-4318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4pPr>
            <a:lvl5pPr marL="2286000" lvl="4" indent="-4318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5pPr>
            <a:lvl6pPr marL="2743200" lvl="5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d Credits">
  <p:cSld name="End Credits">
    <p:bg>
      <p:bgPr>
        <a:solidFill>
          <a:srgbClr val="002647"/>
        </a:solid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/>
          <p:nvPr/>
        </p:nvSpPr>
        <p:spPr>
          <a:xfrm>
            <a:off x="0" y="8627231"/>
            <a:ext cx="16257588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baseline="30000">
                <a:solidFill>
                  <a:srgbClr val="B4B5B5"/>
                </a:solidFill>
                <a:latin typeface="Arial Black"/>
                <a:ea typeface="Arial Black"/>
                <a:cs typeface="Arial Black"/>
                <a:sym typeface="Arial Black"/>
              </a:rPr>
              <a:t>© The Regents of The University of Michigan</a:t>
            </a:r>
            <a:endParaRPr/>
          </a:p>
        </p:txBody>
      </p:sp>
      <p:sp>
        <p:nvSpPr>
          <p:cNvPr id="20" name="Google Shape;20;p4"/>
          <p:cNvSpPr txBox="1"/>
          <p:nvPr/>
        </p:nvSpPr>
        <p:spPr>
          <a:xfrm>
            <a:off x="0" y="8085515"/>
            <a:ext cx="16257588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30000">
              <a:solidFill>
                <a:srgbClr val="B4B5B5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baseline="30000">
                <a:solidFill>
                  <a:srgbClr val="B4B5B5"/>
                </a:solidFill>
                <a:latin typeface="Arial Black"/>
                <a:ea typeface="Arial Black"/>
                <a:cs typeface="Arial Black"/>
                <a:sym typeface="Arial Black"/>
              </a:rPr>
              <a:t>Except where otherwise noted, this work is licensed under CC BY-NC 4.0</a:t>
            </a:r>
            <a:endParaRPr sz="1800" b="0" i="0" u="none" strike="noStrike" cap="none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21" name="Google Shape;21;p4"/>
          <p:cNvSpPr txBox="1"/>
          <p:nvPr/>
        </p:nvSpPr>
        <p:spPr>
          <a:xfrm>
            <a:off x="7846134" y="8021420"/>
            <a:ext cx="184731" cy="748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26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22;p4"/>
          <p:cNvSpPr txBox="1"/>
          <p:nvPr/>
        </p:nvSpPr>
        <p:spPr>
          <a:xfrm>
            <a:off x="1" y="2954741"/>
            <a:ext cx="16257587" cy="913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333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Qiaozhu Mei</a:t>
            </a:r>
            <a:endParaRPr sz="5333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3" name="Google Shape;23;p4"/>
          <p:cNvSpPr txBox="1"/>
          <p:nvPr/>
        </p:nvSpPr>
        <p:spPr>
          <a:xfrm>
            <a:off x="1" y="3815993"/>
            <a:ext cx="16257587" cy="7283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133">
                <a:solidFill>
                  <a:srgbClr val="B5B5B5"/>
                </a:solidFill>
                <a:latin typeface="Verdana"/>
                <a:ea typeface="Verdana"/>
                <a:cs typeface="Verdana"/>
                <a:sym typeface="Verdana"/>
              </a:rPr>
              <a:t>School of Information</a:t>
            </a:r>
            <a:endParaRPr/>
          </a:p>
        </p:txBody>
      </p:sp>
      <p:sp>
        <p:nvSpPr>
          <p:cNvPr id="24" name="Google Shape;24;p4"/>
          <p:cNvSpPr txBox="1"/>
          <p:nvPr/>
        </p:nvSpPr>
        <p:spPr>
          <a:xfrm>
            <a:off x="863685" y="5248173"/>
            <a:ext cx="12138848" cy="21035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67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Credits: (List any)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67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A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67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B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67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C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67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D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67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E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67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F</a:t>
            </a:r>
            <a:endParaRPr/>
          </a:p>
        </p:txBody>
      </p:sp>
      <p:pic>
        <p:nvPicPr>
          <p:cNvPr id="25" name="Google Shape;25;p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70454" y="902337"/>
            <a:ext cx="8467494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08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Light">
  <p:cSld name="Title Slide Light">
    <p:bg>
      <p:bgPr>
        <a:solidFill>
          <a:schemeClr val="lt1"/>
        </a:solid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1109242" y="1932879"/>
            <a:ext cx="14022170" cy="5501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rial"/>
              <a:buNone/>
              <a:defRPr sz="80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no Title">
  <p:cSld name="Content no Title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body" idx="1"/>
          </p:nvPr>
        </p:nvSpPr>
        <p:spPr>
          <a:xfrm>
            <a:off x="1117709" y="291549"/>
            <a:ext cx="14022170" cy="7562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533400" algn="l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4800"/>
              <a:buChar char="•"/>
              <a:defRPr sz="4800"/>
            </a:lvl1pPr>
            <a:lvl2pPr marL="914400" lvl="1" indent="-4826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48754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3467"/>
              <a:buChar char="•"/>
              <a:defRPr sz="3466"/>
            </a:lvl3pPr>
            <a:lvl4pPr marL="1828800" lvl="3" indent="-4318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4pPr>
            <a:lvl5pPr marL="2286000" lvl="4" indent="-4318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5pPr>
            <a:lvl6pPr marL="2743200" lvl="5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dt" idx="10"/>
          </p:nvPr>
        </p:nvSpPr>
        <p:spPr>
          <a:xfrm>
            <a:off x="1117709" y="8475134"/>
            <a:ext cx="3657957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ftr" idx="11"/>
          </p:nvPr>
        </p:nvSpPr>
        <p:spPr>
          <a:xfrm>
            <a:off x="5385326" y="8475134"/>
            <a:ext cx="5486936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sldNum" idx="12"/>
          </p:nvPr>
        </p:nvSpPr>
        <p:spPr>
          <a:xfrm>
            <a:off x="11481922" y="8475134"/>
            <a:ext cx="3657957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>
            <a:spLocks noGrp="1"/>
          </p:cNvSpPr>
          <p:nvPr>
            <p:ph type="dt" idx="10"/>
          </p:nvPr>
        </p:nvSpPr>
        <p:spPr>
          <a:xfrm>
            <a:off x="1117709" y="8475134"/>
            <a:ext cx="3657957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ftr" idx="11"/>
          </p:nvPr>
        </p:nvSpPr>
        <p:spPr>
          <a:xfrm>
            <a:off x="5385326" y="8475134"/>
            <a:ext cx="5486936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sldNum" idx="12"/>
          </p:nvPr>
        </p:nvSpPr>
        <p:spPr>
          <a:xfrm>
            <a:off x="11481922" y="8475134"/>
            <a:ext cx="3657957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rgbClr val="00274C"/>
        </a:solid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 txBox="1">
            <a:spLocks noGrp="1"/>
          </p:cNvSpPr>
          <p:nvPr>
            <p:ph type="ctrTitle"/>
          </p:nvPr>
        </p:nvSpPr>
        <p:spPr>
          <a:xfrm>
            <a:off x="540731" y="2067651"/>
            <a:ext cx="15176126" cy="2732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2550" tIns="81275" rIns="162550" bIns="81275" anchor="t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100"/>
              <a:buFont typeface="Verdana"/>
              <a:buNone/>
              <a:defRPr sz="7100" i="0" u="none" strike="noStrike" cap="non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Verdana"/>
              <a:buNone/>
              <a:defRPr sz="18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Verdana"/>
              <a:buNone/>
              <a:defRPr sz="18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Verdana"/>
              <a:buNone/>
              <a:defRPr sz="18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Verdana"/>
              <a:buNone/>
              <a:defRPr sz="18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Verdana"/>
              <a:buNone/>
              <a:defRPr sz="18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Verdana"/>
              <a:buNone/>
              <a:defRPr sz="18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Verdana"/>
              <a:buNone/>
              <a:defRPr sz="18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Verdana"/>
              <a:buNone/>
              <a:defRPr sz="18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subTitle" idx="1"/>
          </p:nvPr>
        </p:nvSpPr>
        <p:spPr>
          <a:xfrm>
            <a:off x="1432047" y="5181600"/>
            <a:ext cx="13393496" cy="23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2550" tIns="81275" rIns="162550" bIns="81275" anchor="t" anchorCtr="0"/>
          <a:lstStyle>
            <a:lvl1pPr marR="0" lvl="0" algn="ctr" rtl="0">
              <a:spcBef>
                <a:spcPts val="1100"/>
              </a:spcBef>
              <a:spcAft>
                <a:spcPts val="0"/>
              </a:spcAft>
              <a:buClr>
                <a:srgbClr val="FFFFFF"/>
              </a:buClr>
              <a:buSzPts val="5500"/>
              <a:buFont typeface="Verdana"/>
              <a:buNone/>
              <a:defRPr sz="5500" i="1" u="none" strike="noStrike" cap="non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ctr" rtl="0">
              <a:spcBef>
                <a:spcPts val="72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Verdana"/>
              <a:buNone/>
              <a:defRPr sz="3600" i="0" u="none" strike="noStrike" cap="non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R="0" lvl="2" algn="ctr" rtl="0">
              <a:spcBef>
                <a:spcPts val="64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Verdana"/>
              <a:buNone/>
              <a:defRPr sz="3200" i="0" u="none" strike="noStrike" cap="non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R="0" lvl="3" algn="ctr" rtl="0">
              <a:spcBef>
                <a:spcPts val="54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Verdana"/>
              <a:buNone/>
              <a:defRPr sz="2700" i="0" u="none" strike="noStrike" cap="non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R="0" lvl="4" algn="ctr" rtl="0">
              <a:spcBef>
                <a:spcPts val="42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Verdana"/>
              <a:buNone/>
              <a:defRPr sz="2100" i="0" u="none" strike="noStrike" cap="non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R="0" lvl="5" algn="ctr" rtl="0">
              <a:spcBef>
                <a:spcPts val="72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Verdana"/>
              <a:buNone/>
              <a:defRPr sz="3600" i="0" u="none" strike="noStrike" cap="non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R="0" lvl="6" algn="ctr" rtl="0">
              <a:spcBef>
                <a:spcPts val="72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Verdana"/>
              <a:buNone/>
              <a:defRPr sz="3600" i="0" u="none" strike="noStrike" cap="non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R="0" lvl="7" algn="ctr" rtl="0">
              <a:spcBef>
                <a:spcPts val="72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Verdana"/>
              <a:buNone/>
              <a:defRPr sz="3600" i="0" u="none" strike="noStrike" cap="non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R="0" lvl="8" algn="ctr" rtl="0">
              <a:spcBef>
                <a:spcPts val="72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Verdana"/>
              <a:buNone/>
              <a:defRPr sz="3600" i="0" u="none" strike="noStrike" cap="non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 txBox="1">
            <a:spLocks noGrp="1"/>
          </p:cNvSpPr>
          <p:nvPr>
            <p:ph type="title"/>
          </p:nvPr>
        </p:nvSpPr>
        <p:spPr>
          <a:xfrm>
            <a:off x="812838" y="996100"/>
            <a:ext cx="14631900" cy="12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2550" tIns="81275" rIns="162550" bIns="81275" anchor="t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rgbClr val="01152E"/>
              </a:buClr>
              <a:buSzPts val="6200"/>
              <a:buFont typeface="Verdana"/>
              <a:buNone/>
              <a:defRPr sz="6200" i="0" u="none" strike="noStrike" cap="none">
                <a:solidFill>
                  <a:srgbClr val="01152E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theme" Target="../theme/theme1.xml"/><Relationship Id="rId1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0" y="34184"/>
            <a:ext cx="16257587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1"/>
          <p:cNvSpPr txBox="1">
            <a:spLocks noGrp="1"/>
          </p:cNvSpPr>
          <p:nvPr>
            <p:ph type="title"/>
          </p:nvPr>
        </p:nvSpPr>
        <p:spPr>
          <a:xfrm>
            <a:off x="1117709" y="486834"/>
            <a:ext cx="14022170" cy="1767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867"/>
              <a:buFont typeface="Verdana"/>
              <a:buNone/>
              <a:defRPr sz="5867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Verdana"/>
              <a:buNone/>
              <a:defRPr sz="1800">
                <a:latin typeface="Verdana"/>
                <a:ea typeface="Verdana"/>
                <a:cs typeface="Verdana"/>
                <a:sym typeface="Verdan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Verdana"/>
              <a:buNone/>
              <a:defRPr sz="1800">
                <a:latin typeface="Verdana"/>
                <a:ea typeface="Verdana"/>
                <a:cs typeface="Verdana"/>
                <a:sym typeface="Verdan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Verdana"/>
              <a:buNone/>
              <a:defRPr sz="1800">
                <a:latin typeface="Verdana"/>
                <a:ea typeface="Verdana"/>
                <a:cs typeface="Verdana"/>
                <a:sym typeface="Verdan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Verdana"/>
              <a:buNone/>
              <a:defRPr sz="1800">
                <a:latin typeface="Verdana"/>
                <a:ea typeface="Verdana"/>
                <a:cs typeface="Verdana"/>
                <a:sym typeface="Verdan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Verdana"/>
              <a:buNone/>
              <a:defRPr sz="1800">
                <a:latin typeface="Verdana"/>
                <a:ea typeface="Verdana"/>
                <a:cs typeface="Verdana"/>
                <a:sym typeface="Verdan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Verdana"/>
              <a:buNone/>
              <a:defRPr sz="1800">
                <a:latin typeface="Verdana"/>
                <a:ea typeface="Verdana"/>
                <a:cs typeface="Verdana"/>
                <a:sym typeface="Verdan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Verdana"/>
              <a:buNone/>
              <a:defRPr sz="1800">
                <a:latin typeface="Verdana"/>
                <a:ea typeface="Verdana"/>
                <a:cs typeface="Verdana"/>
                <a:sym typeface="Verdan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Verdana"/>
              <a:buNone/>
              <a:defRPr sz="1800"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body" idx="1"/>
          </p:nvPr>
        </p:nvSpPr>
        <p:spPr>
          <a:xfrm>
            <a:off x="1117709" y="2434167"/>
            <a:ext cx="14022170" cy="5467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65645" algn="l" rtl="0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3733"/>
              <a:buFont typeface="Verdana"/>
              <a:buChar char="•"/>
              <a:defRPr sz="3733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431800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3200"/>
              <a:buFont typeface="Verdana"/>
              <a:buChar char="•"/>
              <a:defRPr sz="320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97954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667"/>
              <a:buFont typeface="Verdana"/>
              <a:buChar char="•"/>
              <a:defRPr sz="2667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81000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Char char="•"/>
              <a:defRPr sz="240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81000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Char char="•"/>
              <a:defRPr sz="240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81000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Char char="•"/>
              <a:defRPr sz="240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3200400" marR="0" lvl="6" indent="-381000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Char char="•"/>
              <a:defRPr sz="240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3657600" marR="0" lvl="7" indent="-381000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Char char="•"/>
              <a:defRPr sz="240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4114800" marR="0" lvl="8" indent="-381000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Char char="•"/>
              <a:defRPr sz="240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4" Type="http://schemas.openxmlformats.org/officeDocument/2006/relationships/hyperlink" Target="http://portal.acm.org/citation.cfm?id=1134271.1134277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9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2.jp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1"/>
          <p:cNvSpPr txBox="1">
            <a:spLocks noGrp="1"/>
          </p:cNvSpPr>
          <p:nvPr>
            <p:ph type="title"/>
          </p:nvPr>
        </p:nvSpPr>
        <p:spPr>
          <a:xfrm>
            <a:off x="1109242" y="1932879"/>
            <a:ext cx="14022300" cy="55014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altLang="zh-CN" sz="6000" b="1" dirty="0"/>
              <a:t>Classification,</a:t>
            </a:r>
            <a:r>
              <a:rPr lang="zh-CN" altLang="en-US" sz="6000" b="1" dirty="0"/>
              <a:t> </a:t>
            </a:r>
            <a:r>
              <a:rPr lang="en-US" altLang="zh-CN" sz="6000" b="1" dirty="0"/>
              <a:t>Prediction,</a:t>
            </a:r>
            <a:r>
              <a:rPr lang="zh-CN" altLang="en-US" sz="6000" b="1" dirty="0"/>
              <a:t> </a:t>
            </a:r>
            <a:r>
              <a:rPr lang="en-US" altLang="zh-CN" sz="6000" b="1" dirty="0"/>
              <a:t>Clustering,</a:t>
            </a:r>
            <a:r>
              <a:rPr lang="zh-CN" altLang="en-US" sz="6000" b="1" dirty="0"/>
              <a:t> </a:t>
            </a:r>
            <a:r>
              <a:rPr lang="en-US" altLang="zh-CN" sz="6000" b="1" dirty="0"/>
              <a:t>Ranking,</a:t>
            </a:r>
            <a:r>
              <a:rPr lang="zh-CN" altLang="en-US" sz="6000" b="1" dirty="0"/>
              <a:t> </a:t>
            </a:r>
            <a:r>
              <a:rPr lang="en-US" altLang="zh-CN" sz="6000" b="1" dirty="0"/>
              <a:t>and</a:t>
            </a:r>
            <a:r>
              <a:rPr lang="zh-CN" altLang="en-US" sz="6000" b="1" dirty="0"/>
              <a:t> </a:t>
            </a:r>
            <a:r>
              <a:rPr lang="en-US" altLang="zh-CN" sz="6000" b="1" dirty="0"/>
              <a:t>Outlier</a:t>
            </a:r>
            <a:r>
              <a:rPr lang="zh-CN" altLang="en-US" sz="6000" b="1" dirty="0"/>
              <a:t> </a:t>
            </a:r>
            <a:r>
              <a:rPr lang="en-US" altLang="zh-CN" sz="6000" b="1" dirty="0"/>
              <a:t>Detection</a:t>
            </a:r>
            <a:endParaRPr sz="60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40"/>
          <p:cNvSpPr txBox="1">
            <a:spLocks noGrp="1"/>
          </p:cNvSpPr>
          <p:nvPr>
            <p:ph type="title"/>
          </p:nvPr>
        </p:nvSpPr>
        <p:spPr>
          <a:xfrm>
            <a:off x="1117709" y="327810"/>
            <a:ext cx="14022300" cy="9999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Classification</a:t>
            </a:r>
            <a:endParaRPr/>
          </a:p>
        </p:txBody>
      </p:sp>
      <p:sp>
        <p:nvSpPr>
          <p:cNvPr id="335" name="Google Shape;335;p40"/>
          <p:cNvSpPr txBox="1">
            <a:spLocks noGrp="1"/>
          </p:cNvSpPr>
          <p:nvPr>
            <p:ph type="body" idx="1"/>
          </p:nvPr>
        </p:nvSpPr>
        <p:spPr>
          <a:xfrm>
            <a:off x="1117709" y="1590263"/>
            <a:ext cx="14022300" cy="6311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333"/>
              </a:spcBef>
              <a:spcAft>
                <a:spcPts val="0"/>
              </a:spcAft>
              <a:buNone/>
            </a:pPr>
            <a:r>
              <a:rPr lang="en-US" b="1"/>
              <a:t>Applications:</a:t>
            </a:r>
            <a:r>
              <a:rPr lang="en-US"/>
              <a:t> loan approval, spam detection, clinical diagnosis, </a:t>
            </a:r>
            <a:r>
              <a:rPr lang="en-US" u="sng"/>
              <a:t>identify political leanings</a:t>
            </a:r>
            <a:endParaRPr u="sng"/>
          </a:p>
        </p:txBody>
      </p:sp>
      <p:pic>
        <p:nvPicPr>
          <p:cNvPr id="336" name="Google Shape;336;p40" descr="poliblog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90600" y="3690475"/>
            <a:ext cx="5361950" cy="3946450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40"/>
          <p:cNvSpPr txBox="1"/>
          <p:nvPr/>
        </p:nvSpPr>
        <p:spPr>
          <a:xfrm>
            <a:off x="8473650" y="7175225"/>
            <a:ext cx="7330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</a:rPr>
              <a:t>source: Adamic and Glance, </a:t>
            </a:r>
            <a:r>
              <a:rPr lang="en-US" sz="1200" b="1" u="sng">
                <a:solidFill>
                  <a:srgbClr val="009999"/>
                </a:solidFill>
                <a:hlinkClick r:id="rId4"/>
              </a:rPr>
              <a:t>The political blogosphere and the 2004 US election: divided they blog</a:t>
            </a:r>
            <a:r>
              <a:rPr lang="en-US" sz="1200" b="1">
                <a:solidFill>
                  <a:schemeClr val="dk1"/>
                </a:solidFill>
              </a:rPr>
              <a:t>,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41"/>
          <p:cNvSpPr txBox="1">
            <a:spLocks noGrp="1"/>
          </p:cNvSpPr>
          <p:nvPr>
            <p:ph type="title"/>
          </p:nvPr>
        </p:nvSpPr>
        <p:spPr>
          <a:xfrm>
            <a:off x="1117709" y="327810"/>
            <a:ext cx="14022300" cy="9999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Prediction</a:t>
            </a:r>
            <a:endParaRPr/>
          </a:p>
        </p:txBody>
      </p:sp>
      <p:sp>
        <p:nvSpPr>
          <p:cNvPr id="344" name="Google Shape;344;p41"/>
          <p:cNvSpPr txBox="1">
            <a:spLocks noGrp="1"/>
          </p:cNvSpPr>
          <p:nvPr>
            <p:ph type="body" idx="1"/>
          </p:nvPr>
        </p:nvSpPr>
        <p:spPr>
          <a:xfrm>
            <a:off x="1117700" y="1590275"/>
            <a:ext cx="14250000" cy="2009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333"/>
              </a:spcBef>
              <a:spcAft>
                <a:spcPts val="0"/>
              </a:spcAft>
              <a:buNone/>
            </a:pPr>
            <a:r>
              <a:rPr lang="en-US"/>
              <a:t>Regression: </a:t>
            </a:r>
            <a:endParaRPr/>
          </a:p>
          <a:p>
            <a:pPr marL="0" lvl="0" indent="0" algn="ctr" rtl="0">
              <a:spcBef>
                <a:spcPts val="1333"/>
              </a:spcBef>
              <a:spcAft>
                <a:spcPts val="0"/>
              </a:spcAft>
              <a:buNone/>
            </a:pPr>
            <a:r>
              <a:rPr lang="en-US"/>
              <a:t>attributes (X) → numerical outcome (Y)</a:t>
            </a:r>
            <a:endParaRPr/>
          </a:p>
        </p:txBody>
      </p:sp>
      <p:sp>
        <p:nvSpPr>
          <p:cNvPr id="345" name="Google Shape;345;p41"/>
          <p:cNvSpPr txBox="1"/>
          <p:nvPr/>
        </p:nvSpPr>
        <p:spPr>
          <a:xfrm>
            <a:off x="7755650" y="4062500"/>
            <a:ext cx="7819200" cy="3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latin typeface="Verdana"/>
                <a:ea typeface="Verdana"/>
                <a:cs typeface="Verdana"/>
                <a:sym typeface="Verdana"/>
              </a:rPr>
              <a:t>Stock will increase in price by (Y) dollars</a:t>
            </a:r>
            <a:br>
              <a:rPr lang="en-US" sz="3600">
                <a:latin typeface="Verdana"/>
                <a:ea typeface="Verdana"/>
                <a:cs typeface="Verdana"/>
                <a:sym typeface="Verdana"/>
              </a:rPr>
            </a:br>
            <a:endParaRPr sz="3600"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latin typeface="Verdana"/>
                <a:ea typeface="Verdana"/>
                <a:cs typeface="Verdana"/>
                <a:sym typeface="Verdana"/>
              </a:rPr>
              <a:t>Team will score at least (Y) goals in their next game</a:t>
            </a:r>
            <a:endParaRPr sz="3600"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46" name="Google Shape;346;p41"/>
          <p:cNvSpPr txBox="1"/>
          <p:nvPr/>
        </p:nvSpPr>
        <p:spPr>
          <a:xfrm>
            <a:off x="766000" y="4062500"/>
            <a:ext cx="5393700" cy="38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latin typeface="Verdana"/>
                <a:ea typeface="Verdana"/>
                <a:cs typeface="Verdana"/>
                <a:sym typeface="Verdana"/>
              </a:rPr>
              <a:t>When (X) market conditions occur</a:t>
            </a:r>
            <a:endParaRPr sz="3600"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latin typeface="Verdana"/>
                <a:ea typeface="Verdana"/>
                <a:cs typeface="Verdana"/>
                <a:sym typeface="Verdana"/>
              </a:rPr>
              <a:t>When player (X) average is above 1.5 goals/game </a:t>
            </a:r>
            <a:endParaRPr sz="3600"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47" name="Google Shape;347;p41"/>
          <p:cNvSpPr txBox="1"/>
          <p:nvPr/>
        </p:nvSpPr>
        <p:spPr>
          <a:xfrm>
            <a:off x="6456538" y="4032900"/>
            <a:ext cx="1093800" cy="62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None/>
            </a:pPr>
            <a:r>
              <a:rPr lang="en-US" sz="4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→</a:t>
            </a:r>
            <a:endParaRPr/>
          </a:p>
        </p:txBody>
      </p:sp>
      <p:sp>
        <p:nvSpPr>
          <p:cNvPr id="348" name="Google Shape;348;p41"/>
          <p:cNvSpPr txBox="1"/>
          <p:nvPr/>
        </p:nvSpPr>
        <p:spPr>
          <a:xfrm>
            <a:off x="6456538" y="5781100"/>
            <a:ext cx="1093800" cy="62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None/>
            </a:pPr>
            <a:r>
              <a:rPr lang="en-US" sz="4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→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42"/>
          <p:cNvSpPr txBox="1">
            <a:spLocks noGrp="1"/>
          </p:cNvSpPr>
          <p:nvPr>
            <p:ph type="title"/>
          </p:nvPr>
        </p:nvSpPr>
        <p:spPr>
          <a:xfrm>
            <a:off x="1117709" y="327810"/>
            <a:ext cx="14022300" cy="9999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Prediction</a:t>
            </a:r>
            <a:endParaRPr/>
          </a:p>
        </p:txBody>
      </p:sp>
      <p:sp>
        <p:nvSpPr>
          <p:cNvPr id="355" name="Google Shape;355;p42"/>
          <p:cNvSpPr/>
          <p:nvPr/>
        </p:nvSpPr>
        <p:spPr>
          <a:xfrm>
            <a:off x="3999900" y="5103000"/>
            <a:ext cx="4803250" cy="1458775"/>
          </a:xfrm>
          <a:custGeom>
            <a:avLst/>
            <a:gdLst/>
            <a:ahLst/>
            <a:cxnLst/>
            <a:rect l="l" t="t" r="r" b="b"/>
            <a:pathLst>
              <a:path w="192130" h="58351" extrusionOk="0">
                <a:moveTo>
                  <a:pt x="0" y="58351"/>
                </a:moveTo>
                <a:cubicBezTo>
                  <a:pt x="5001" y="57441"/>
                  <a:pt x="19476" y="58624"/>
                  <a:pt x="30004" y="52892"/>
                </a:cubicBezTo>
                <a:cubicBezTo>
                  <a:pt x="40532" y="47160"/>
                  <a:pt x="53603" y="32328"/>
                  <a:pt x="63166" y="23957"/>
                </a:cubicBezTo>
                <a:cubicBezTo>
                  <a:pt x="72729" y="15586"/>
                  <a:pt x="74834" y="3848"/>
                  <a:pt x="87380" y="2665"/>
                </a:cubicBezTo>
                <a:cubicBezTo>
                  <a:pt x="99926" y="1482"/>
                  <a:pt x="123964" y="16041"/>
                  <a:pt x="138440" y="16860"/>
                </a:cubicBezTo>
                <a:cubicBezTo>
                  <a:pt x="152916" y="17679"/>
                  <a:pt x="165287" y="10389"/>
                  <a:pt x="174235" y="7579"/>
                </a:cubicBezTo>
                <a:cubicBezTo>
                  <a:pt x="183183" y="4769"/>
                  <a:pt x="189148" y="1263"/>
                  <a:pt x="192130" y="0"/>
                </a:cubicBezTo>
              </a:path>
            </a:pathLst>
          </a:custGeom>
          <a:noFill/>
          <a:ln w="28575" cap="flat" cmpd="sng">
            <a:solidFill>
              <a:srgbClr val="93C47D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356" name="Google Shape;356;p42"/>
          <p:cNvGrpSpPr/>
          <p:nvPr/>
        </p:nvGrpSpPr>
        <p:grpSpPr>
          <a:xfrm>
            <a:off x="8812300" y="4248850"/>
            <a:ext cx="1678850" cy="1426650"/>
            <a:chOff x="8812300" y="4248850"/>
            <a:chExt cx="1678850" cy="1426650"/>
          </a:xfrm>
        </p:grpSpPr>
        <p:sp>
          <p:nvSpPr>
            <p:cNvPr id="357" name="Google Shape;357;p42"/>
            <p:cNvSpPr/>
            <p:nvPr/>
          </p:nvSpPr>
          <p:spPr>
            <a:xfrm>
              <a:off x="8824150" y="4465475"/>
              <a:ext cx="1055525" cy="640425"/>
            </a:xfrm>
            <a:custGeom>
              <a:avLst/>
              <a:gdLst/>
              <a:ahLst/>
              <a:cxnLst/>
              <a:rect l="l" t="t" r="r" b="b"/>
              <a:pathLst>
                <a:path w="42221" h="25617" extrusionOk="0">
                  <a:moveTo>
                    <a:pt x="0" y="25617"/>
                  </a:moveTo>
                  <a:cubicBezTo>
                    <a:pt x="1740" y="24747"/>
                    <a:pt x="4823" y="23404"/>
                    <a:pt x="10437" y="20399"/>
                  </a:cubicBezTo>
                  <a:cubicBezTo>
                    <a:pt x="16051" y="17395"/>
                    <a:pt x="28385" y="10990"/>
                    <a:pt x="33682" y="7590"/>
                  </a:cubicBezTo>
                  <a:cubicBezTo>
                    <a:pt x="38979" y="4190"/>
                    <a:pt x="40798" y="1265"/>
                    <a:pt x="42221" y="0"/>
                  </a:cubicBezTo>
                </a:path>
              </a:pathLst>
            </a:custGeom>
            <a:noFill/>
            <a:ln w="19050" cap="flat" cmpd="sng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</p:spPr>
        </p:sp>
        <p:sp>
          <p:nvSpPr>
            <p:cNvPr id="358" name="Google Shape;358;p42"/>
            <p:cNvSpPr/>
            <p:nvPr/>
          </p:nvSpPr>
          <p:spPr>
            <a:xfrm>
              <a:off x="9772950" y="4248850"/>
              <a:ext cx="310200" cy="3231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rgbClr val="FF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42"/>
            <p:cNvSpPr txBox="1"/>
            <p:nvPr/>
          </p:nvSpPr>
          <p:spPr>
            <a:xfrm>
              <a:off x="10083150" y="4306925"/>
              <a:ext cx="408000" cy="42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>
                  <a:latin typeface="Verdana"/>
                  <a:ea typeface="Verdana"/>
                  <a:cs typeface="Verdana"/>
                  <a:sym typeface="Verdana"/>
                </a:rPr>
                <a:t>?</a:t>
              </a:r>
              <a:endParaRPr sz="3600"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360" name="Google Shape;360;p42"/>
            <p:cNvSpPr txBox="1"/>
            <p:nvPr/>
          </p:nvSpPr>
          <p:spPr>
            <a:xfrm>
              <a:off x="10028775" y="5254300"/>
              <a:ext cx="408000" cy="42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>
                  <a:latin typeface="Verdana"/>
                  <a:ea typeface="Verdana"/>
                  <a:cs typeface="Verdana"/>
                  <a:sym typeface="Verdana"/>
                </a:rPr>
                <a:t>?</a:t>
              </a:r>
              <a:endParaRPr sz="3600"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361" name="Google Shape;361;p42"/>
            <p:cNvSpPr/>
            <p:nvPr/>
          </p:nvSpPr>
          <p:spPr>
            <a:xfrm>
              <a:off x="8812300" y="5006080"/>
              <a:ext cx="984375" cy="218425"/>
            </a:xfrm>
            <a:custGeom>
              <a:avLst/>
              <a:gdLst/>
              <a:ahLst/>
              <a:cxnLst/>
              <a:rect l="l" t="t" r="r" b="b"/>
              <a:pathLst>
                <a:path w="39375" h="8737" extrusionOk="0">
                  <a:moveTo>
                    <a:pt x="0" y="3993"/>
                  </a:moveTo>
                  <a:cubicBezTo>
                    <a:pt x="1660" y="3440"/>
                    <a:pt x="7037" y="1305"/>
                    <a:pt x="9962" y="672"/>
                  </a:cubicBezTo>
                  <a:cubicBezTo>
                    <a:pt x="12887" y="40"/>
                    <a:pt x="14627" y="-118"/>
                    <a:pt x="17552" y="198"/>
                  </a:cubicBezTo>
                  <a:cubicBezTo>
                    <a:pt x="20478" y="514"/>
                    <a:pt x="23878" y="1147"/>
                    <a:pt x="27515" y="2570"/>
                  </a:cubicBezTo>
                  <a:cubicBezTo>
                    <a:pt x="31152" y="3993"/>
                    <a:pt x="37398" y="7709"/>
                    <a:pt x="39375" y="8737"/>
                  </a:cubicBezTo>
                </a:path>
              </a:pathLst>
            </a:custGeom>
            <a:noFill/>
            <a:ln w="19050" cap="flat" cmpd="sng">
              <a:solidFill>
                <a:srgbClr val="4A86E8"/>
              </a:solidFill>
              <a:prstDash val="dot"/>
              <a:round/>
              <a:headEnd type="none" w="med" len="med"/>
              <a:tailEnd type="none" w="med" len="med"/>
            </a:ln>
          </p:spPr>
        </p:sp>
        <p:sp>
          <p:nvSpPr>
            <p:cNvPr id="362" name="Google Shape;362;p42"/>
            <p:cNvSpPr/>
            <p:nvPr/>
          </p:nvSpPr>
          <p:spPr>
            <a:xfrm>
              <a:off x="9772925" y="5179625"/>
              <a:ext cx="310200" cy="3231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rgbClr val="4A86E8"/>
              </a:solidFill>
              <a:prstDash val="dot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3" name="Google Shape;363;p42"/>
          <p:cNvGrpSpPr/>
          <p:nvPr/>
        </p:nvGrpSpPr>
        <p:grpSpPr>
          <a:xfrm>
            <a:off x="8788425" y="4133400"/>
            <a:ext cx="1155000" cy="2609100"/>
            <a:chOff x="8788425" y="4133400"/>
            <a:chExt cx="1155000" cy="2609100"/>
          </a:xfrm>
        </p:grpSpPr>
        <p:cxnSp>
          <p:nvCxnSpPr>
            <p:cNvPr id="364" name="Google Shape;364;p42"/>
            <p:cNvCxnSpPr/>
            <p:nvPr/>
          </p:nvCxnSpPr>
          <p:spPr>
            <a:xfrm flipH="1">
              <a:off x="9931425" y="4133400"/>
              <a:ext cx="12000" cy="2609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5" name="Google Shape;365;p42"/>
            <p:cNvCxnSpPr/>
            <p:nvPr/>
          </p:nvCxnSpPr>
          <p:spPr>
            <a:xfrm flipH="1">
              <a:off x="8788425" y="4133400"/>
              <a:ext cx="12000" cy="2609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66" name="Google Shape;366;p42"/>
          <p:cNvGrpSpPr/>
          <p:nvPr/>
        </p:nvGrpSpPr>
        <p:grpSpPr>
          <a:xfrm>
            <a:off x="3697600" y="4036600"/>
            <a:ext cx="7661400" cy="2856600"/>
            <a:chOff x="3697600" y="4036600"/>
            <a:chExt cx="7661400" cy="2856600"/>
          </a:xfrm>
        </p:grpSpPr>
        <p:sp>
          <p:nvSpPr>
            <p:cNvPr id="367" name="Google Shape;367;p42"/>
            <p:cNvSpPr/>
            <p:nvPr/>
          </p:nvSpPr>
          <p:spPr>
            <a:xfrm>
              <a:off x="6271025" y="5241713"/>
              <a:ext cx="261000" cy="261000"/>
            </a:xfrm>
            <a:prstGeom prst="ellipse">
              <a:avLst/>
            </a:prstGeom>
            <a:solidFill>
              <a:srgbClr val="4A86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42"/>
            <p:cNvSpPr/>
            <p:nvPr/>
          </p:nvSpPr>
          <p:spPr>
            <a:xfrm>
              <a:off x="6932250" y="5561850"/>
              <a:ext cx="261000" cy="261000"/>
            </a:xfrm>
            <a:prstGeom prst="ellipse">
              <a:avLst/>
            </a:prstGeom>
            <a:solidFill>
              <a:srgbClr val="4A86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42"/>
            <p:cNvSpPr/>
            <p:nvPr/>
          </p:nvSpPr>
          <p:spPr>
            <a:xfrm>
              <a:off x="4994650" y="5822850"/>
              <a:ext cx="261000" cy="261000"/>
            </a:xfrm>
            <a:prstGeom prst="ellipse">
              <a:avLst/>
            </a:prstGeom>
            <a:solidFill>
              <a:srgbClr val="4A86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42"/>
            <p:cNvSpPr/>
            <p:nvPr/>
          </p:nvSpPr>
          <p:spPr>
            <a:xfrm>
              <a:off x="5255650" y="6143875"/>
              <a:ext cx="261000" cy="261000"/>
            </a:xfrm>
            <a:prstGeom prst="ellipse">
              <a:avLst/>
            </a:prstGeom>
            <a:solidFill>
              <a:srgbClr val="4A86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42"/>
            <p:cNvSpPr/>
            <p:nvPr/>
          </p:nvSpPr>
          <p:spPr>
            <a:xfrm>
              <a:off x="5658950" y="5561850"/>
              <a:ext cx="261000" cy="261000"/>
            </a:xfrm>
            <a:prstGeom prst="ellipse">
              <a:avLst/>
            </a:prstGeom>
            <a:solidFill>
              <a:srgbClr val="4A86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42"/>
            <p:cNvSpPr/>
            <p:nvPr/>
          </p:nvSpPr>
          <p:spPr>
            <a:xfrm>
              <a:off x="4124375" y="6331925"/>
              <a:ext cx="261000" cy="261000"/>
            </a:xfrm>
            <a:prstGeom prst="ellipse">
              <a:avLst/>
            </a:prstGeom>
            <a:solidFill>
              <a:srgbClr val="4A86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42"/>
            <p:cNvSpPr/>
            <p:nvPr/>
          </p:nvSpPr>
          <p:spPr>
            <a:xfrm>
              <a:off x="6104975" y="4844963"/>
              <a:ext cx="261000" cy="261000"/>
            </a:xfrm>
            <a:prstGeom prst="ellipse">
              <a:avLst/>
            </a:prstGeom>
            <a:solidFill>
              <a:srgbClr val="4A86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42"/>
            <p:cNvSpPr/>
            <p:nvPr/>
          </p:nvSpPr>
          <p:spPr>
            <a:xfrm>
              <a:off x="7397800" y="5241725"/>
              <a:ext cx="261000" cy="261000"/>
            </a:xfrm>
            <a:prstGeom prst="ellipse">
              <a:avLst/>
            </a:prstGeom>
            <a:solidFill>
              <a:srgbClr val="4A86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75" name="Google Shape;375;p42"/>
            <p:cNvCxnSpPr/>
            <p:nvPr/>
          </p:nvCxnSpPr>
          <p:spPr>
            <a:xfrm>
              <a:off x="3697600" y="6742500"/>
              <a:ext cx="7661400" cy="120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76" name="Google Shape;376;p42"/>
            <p:cNvCxnSpPr/>
            <p:nvPr/>
          </p:nvCxnSpPr>
          <p:spPr>
            <a:xfrm rot="10800000" flipH="1">
              <a:off x="3864925" y="4036600"/>
              <a:ext cx="13800" cy="28566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377" name="Google Shape;377;p42"/>
            <p:cNvSpPr/>
            <p:nvPr/>
          </p:nvSpPr>
          <p:spPr>
            <a:xfrm>
              <a:off x="8205550" y="5444113"/>
              <a:ext cx="261000" cy="261000"/>
            </a:xfrm>
            <a:prstGeom prst="ellipse">
              <a:avLst/>
            </a:prstGeom>
            <a:solidFill>
              <a:srgbClr val="4A86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42"/>
            <p:cNvSpPr/>
            <p:nvPr/>
          </p:nvSpPr>
          <p:spPr>
            <a:xfrm>
              <a:off x="6719925" y="5241725"/>
              <a:ext cx="261000" cy="261000"/>
            </a:xfrm>
            <a:prstGeom prst="ellipse">
              <a:avLst/>
            </a:prstGeom>
            <a:solidFill>
              <a:srgbClr val="4A86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42"/>
            <p:cNvSpPr/>
            <p:nvPr/>
          </p:nvSpPr>
          <p:spPr>
            <a:xfrm>
              <a:off x="8416550" y="4984775"/>
              <a:ext cx="261000" cy="261000"/>
            </a:xfrm>
            <a:prstGeom prst="ellipse">
              <a:avLst/>
            </a:prstGeom>
            <a:solidFill>
              <a:srgbClr val="4A86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0" name="Google Shape;380;p42"/>
          <p:cNvSpPr txBox="1">
            <a:spLocks noGrp="1"/>
          </p:cNvSpPr>
          <p:nvPr>
            <p:ph type="body" idx="1"/>
          </p:nvPr>
        </p:nvSpPr>
        <p:spPr>
          <a:xfrm>
            <a:off x="1117700" y="1590275"/>
            <a:ext cx="14250000" cy="2009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333"/>
              </a:spcBef>
              <a:spcAft>
                <a:spcPts val="0"/>
              </a:spcAft>
              <a:buNone/>
            </a:pPr>
            <a:r>
              <a:rPr lang="en-US"/>
              <a:t>Regression: </a:t>
            </a:r>
            <a:endParaRPr/>
          </a:p>
          <a:p>
            <a:pPr marL="0" lvl="0" indent="0" algn="ctr" rtl="0">
              <a:spcBef>
                <a:spcPts val="1333"/>
              </a:spcBef>
              <a:spcAft>
                <a:spcPts val="0"/>
              </a:spcAft>
              <a:buNone/>
            </a:pPr>
            <a:r>
              <a:rPr lang="en-US"/>
              <a:t>attributes (X) → numerical outcome (Y)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43"/>
          <p:cNvSpPr txBox="1">
            <a:spLocks noGrp="1"/>
          </p:cNvSpPr>
          <p:nvPr>
            <p:ph type="title"/>
          </p:nvPr>
        </p:nvSpPr>
        <p:spPr>
          <a:xfrm>
            <a:off x="1117709" y="327810"/>
            <a:ext cx="14022300" cy="9999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Prediction</a:t>
            </a:r>
            <a:endParaRPr/>
          </a:p>
        </p:txBody>
      </p:sp>
      <p:sp>
        <p:nvSpPr>
          <p:cNvPr id="387" name="Google Shape;387;p43"/>
          <p:cNvSpPr txBox="1">
            <a:spLocks noGrp="1"/>
          </p:cNvSpPr>
          <p:nvPr>
            <p:ph type="body" idx="1"/>
          </p:nvPr>
        </p:nvSpPr>
        <p:spPr>
          <a:xfrm>
            <a:off x="1117709" y="1590263"/>
            <a:ext cx="14022300" cy="6311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333"/>
              </a:spcBef>
              <a:spcAft>
                <a:spcPts val="0"/>
              </a:spcAft>
              <a:buNone/>
            </a:pPr>
            <a:r>
              <a:rPr lang="en-US" b="1"/>
              <a:t>Techniques:</a:t>
            </a:r>
            <a:r>
              <a:rPr lang="en-US"/>
              <a:t> supervised machine learning, regression analysis, time series analysis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44"/>
          <p:cNvSpPr txBox="1">
            <a:spLocks noGrp="1"/>
          </p:cNvSpPr>
          <p:nvPr>
            <p:ph type="title"/>
          </p:nvPr>
        </p:nvSpPr>
        <p:spPr>
          <a:xfrm>
            <a:off x="1117709" y="327810"/>
            <a:ext cx="14022300" cy="9999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Prediction</a:t>
            </a:r>
            <a:endParaRPr/>
          </a:p>
        </p:txBody>
      </p:sp>
      <p:sp>
        <p:nvSpPr>
          <p:cNvPr id="394" name="Google Shape;394;p44"/>
          <p:cNvSpPr txBox="1">
            <a:spLocks noGrp="1"/>
          </p:cNvSpPr>
          <p:nvPr>
            <p:ph type="body" idx="1"/>
          </p:nvPr>
        </p:nvSpPr>
        <p:spPr>
          <a:xfrm>
            <a:off x="1117700" y="1590273"/>
            <a:ext cx="14022300" cy="5319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333"/>
              </a:spcBef>
              <a:spcAft>
                <a:spcPts val="0"/>
              </a:spcAft>
              <a:buNone/>
            </a:pPr>
            <a:r>
              <a:rPr lang="en-US" b="1"/>
              <a:t>Applications:</a:t>
            </a:r>
            <a:r>
              <a:rPr lang="en-US"/>
              <a:t> </a:t>
            </a:r>
            <a:r>
              <a:rPr lang="en-US" u="sng"/>
              <a:t>recommender systems</a:t>
            </a:r>
            <a:r>
              <a:rPr lang="en-US"/>
              <a:t>, </a:t>
            </a:r>
            <a:br>
              <a:rPr lang="en-US"/>
            </a:br>
            <a:r>
              <a:rPr lang="en-US"/>
              <a:t>stock market prediction, weather forecasting and election prediction.</a:t>
            </a:r>
            <a:endParaRPr/>
          </a:p>
        </p:txBody>
      </p:sp>
      <p:grpSp>
        <p:nvGrpSpPr>
          <p:cNvPr id="395" name="Google Shape;395;p44"/>
          <p:cNvGrpSpPr/>
          <p:nvPr/>
        </p:nvGrpSpPr>
        <p:grpSpPr>
          <a:xfrm>
            <a:off x="2106475" y="4876800"/>
            <a:ext cx="11824800" cy="2130300"/>
            <a:chOff x="2106475" y="4572000"/>
            <a:chExt cx="11824800" cy="2130300"/>
          </a:xfrm>
        </p:grpSpPr>
        <p:sp>
          <p:nvSpPr>
            <p:cNvPr id="396" name="Google Shape;396;p44"/>
            <p:cNvSpPr txBox="1"/>
            <p:nvPr/>
          </p:nvSpPr>
          <p:spPr>
            <a:xfrm>
              <a:off x="2106475" y="4572000"/>
              <a:ext cx="11824800" cy="2130300"/>
            </a:xfrm>
            <a:prstGeom prst="rect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 i="1">
                  <a:latin typeface="Verdana"/>
                  <a:ea typeface="Verdana"/>
                  <a:cs typeface="Verdana"/>
                  <a:sym typeface="Verdana"/>
                </a:rPr>
                <a:t>“How would a particular person rate this movie?”</a:t>
              </a:r>
              <a:endParaRPr sz="3600" i="1"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397" name="Google Shape;397;p44"/>
            <p:cNvSpPr/>
            <p:nvPr/>
          </p:nvSpPr>
          <p:spPr>
            <a:xfrm>
              <a:off x="4718186" y="5521500"/>
              <a:ext cx="1051800" cy="9999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44"/>
            <p:cNvSpPr/>
            <p:nvPr/>
          </p:nvSpPr>
          <p:spPr>
            <a:xfrm>
              <a:off x="6160142" y="5521500"/>
              <a:ext cx="1051800" cy="9999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44"/>
            <p:cNvSpPr/>
            <p:nvPr/>
          </p:nvSpPr>
          <p:spPr>
            <a:xfrm>
              <a:off x="7602098" y="5521500"/>
              <a:ext cx="1051800" cy="9999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44"/>
            <p:cNvSpPr/>
            <p:nvPr/>
          </p:nvSpPr>
          <p:spPr>
            <a:xfrm>
              <a:off x="9044054" y="5521500"/>
              <a:ext cx="1051800" cy="9999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44"/>
            <p:cNvSpPr/>
            <p:nvPr/>
          </p:nvSpPr>
          <p:spPr>
            <a:xfrm>
              <a:off x="10486010" y="5521500"/>
              <a:ext cx="1051800" cy="9999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45"/>
          <p:cNvSpPr txBox="1">
            <a:spLocks noGrp="1"/>
          </p:cNvSpPr>
          <p:nvPr>
            <p:ph type="title"/>
          </p:nvPr>
        </p:nvSpPr>
        <p:spPr>
          <a:xfrm>
            <a:off x="1117709" y="327810"/>
            <a:ext cx="14022300" cy="9999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Prediction</a:t>
            </a:r>
            <a:endParaRPr/>
          </a:p>
        </p:txBody>
      </p:sp>
      <p:sp>
        <p:nvSpPr>
          <p:cNvPr id="408" name="Google Shape;408;p45"/>
          <p:cNvSpPr txBox="1">
            <a:spLocks noGrp="1"/>
          </p:cNvSpPr>
          <p:nvPr>
            <p:ph type="body" idx="1"/>
          </p:nvPr>
        </p:nvSpPr>
        <p:spPr>
          <a:xfrm>
            <a:off x="1117709" y="1590263"/>
            <a:ext cx="14022300" cy="6311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333"/>
              </a:spcBef>
              <a:spcAft>
                <a:spcPts val="0"/>
              </a:spcAft>
              <a:buNone/>
            </a:pPr>
            <a:r>
              <a:rPr lang="en-US" b="1"/>
              <a:t>Applications:</a:t>
            </a:r>
            <a:r>
              <a:rPr lang="en-US"/>
              <a:t> recommender systems, </a:t>
            </a:r>
            <a:br>
              <a:rPr lang="en-US"/>
            </a:br>
            <a:r>
              <a:rPr lang="en-US" u="sng"/>
              <a:t>stock market prediction</a:t>
            </a:r>
            <a:r>
              <a:rPr lang="en-US"/>
              <a:t>, weather forecasting and election prediction.</a:t>
            </a:r>
            <a:endParaRPr/>
          </a:p>
        </p:txBody>
      </p:sp>
      <p:pic>
        <p:nvPicPr>
          <p:cNvPr id="409" name="Google Shape;40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4674" y="4355525"/>
            <a:ext cx="5650560" cy="3545850"/>
          </a:xfrm>
          <a:prstGeom prst="rect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10" name="Google Shape;410;p45"/>
          <p:cNvSpPr txBox="1"/>
          <p:nvPr/>
        </p:nvSpPr>
        <p:spPr>
          <a:xfrm>
            <a:off x="10819600" y="7260875"/>
            <a:ext cx="4580100" cy="64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Verdana"/>
                <a:ea typeface="Verdana"/>
                <a:cs typeface="Verdana"/>
                <a:sym typeface="Verdana"/>
              </a:rPr>
              <a:t>Source: https://seekingalpha.com/article/926141-2-s-and-p-500-forecasts-for-2012minus-13</a:t>
            </a:r>
            <a:endParaRPr sz="1000"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46"/>
          <p:cNvSpPr txBox="1">
            <a:spLocks noGrp="1"/>
          </p:cNvSpPr>
          <p:nvPr>
            <p:ph type="title"/>
          </p:nvPr>
        </p:nvSpPr>
        <p:spPr>
          <a:xfrm>
            <a:off x="1117709" y="327810"/>
            <a:ext cx="14022300" cy="9999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Prediction</a:t>
            </a:r>
            <a:endParaRPr/>
          </a:p>
        </p:txBody>
      </p:sp>
      <p:sp>
        <p:nvSpPr>
          <p:cNvPr id="417" name="Google Shape;417;p46"/>
          <p:cNvSpPr txBox="1">
            <a:spLocks noGrp="1"/>
          </p:cNvSpPr>
          <p:nvPr>
            <p:ph type="body" idx="1"/>
          </p:nvPr>
        </p:nvSpPr>
        <p:spPr>
          <a:xfrm>
            <a:off x="1117709" y="1590263"/>
            <a:ext cx="14022300" cy="6311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333"/>
              </a:spcBef>
              <a:spcAft>
                <a:spcPts val="0"/>
              </a:spcAft>
              <a:buNone/>
            </a:pPr>
            <a:r>
              <a:rPr lang="en-US" b="1"/>
              <a:t>Applications:</a:t>
            </a:r>
            <a:r>
              <a:rPr lang="en-US"/>
              <a:t> recommender systems, </a:t>
            </a:r>
            <a:br>
              <a:rPr lang="en-US"/>
            </a:br>
            <a:r>
              <a:rPr lang="en-US"/>
              <a:t>stock market prediction, </a:t>
            </a:r>
            <a:r>
              <a:rPr lang="en-US" u="sng"/>
              <a:t>weather forecasting </a:t>
            </a:r>
            <a:r>
              <a:rPr lang="en-US"/>
              <a:t>and </a:t>
            </a:r>
            <a:r>
              <a:rPr lang="en-US" u="sng"/>
              <a:t>election prediction</a:t>
            </a:r>
            <a:r>
              <a:rPr lang="en-US"/>
              <a:t>.</a:t>
            </a:r>
            <a:endParaRPr/>
          </a:p>
        </p:txBody>
      </p:sp>
      <p:grpSp>
        <p:nvGrpSpPr>
          <p:cNvPr id="418" name="Google Shape;418;p46"/>
          <p:cNvGrpSpPr/>
          <p:nvPr/>
        </p:nvGrpSpPr>
        <p:grpSpPr>
          <a:xfrm>
            <a:off x="1730250" y="4292875"/>
            <a:ext cx="5642575" cy="3984700"/>
            <a:chOff x="1730250" y="4292875"/>
            <a:chExt cx="5642575" cy="3984700"/>
          </a:xfrm>
        </p:grpSpPr>
        <p:pic>
          <p:nvPicPr>
            <p:cNvPr id="419" name="Google Shape;419;p4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748233" y="4292875"/>
              <a:ext cx="5624592" cy="3608500"/>
            </a:xfrm>
            <a:prstGeom prst="rect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pic>
        <p:sp>
          <p:nvSpPr>
            <p:cNvPr id="420" name="Google Shape;420;p46"/>
            <p:cNvSpPr txBox="1"/>
            <p:nvPr/>
          </p:nvSpPr>
          <p:spPr>
            <a:xfrm>
              <a:off x="1730250" y="7901375"/>
              <a:ext cx="1356600" cy="37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latin typeface="Verdana"/>
                  <a:ea typeface="Verdana"/>
                  <a:cs typeface="Verdana"/>
                  <a:sym typeface="Verdana"/>
                </a:rPr>
                <a:t>www.weather.gov</a:t>
              </a:r>
              <a:endParaRPr sz="1000">
                <a:latin typeface="Verdana"/>
                <a:ea typeface="Verdana"/>
                <a:cs typeface="Verdana"/>
                <a:sym typeface="Verdana"/>
              </a:endParaRPr>
            </a:p>
          </p:txBody>
        </p:sp>
      </p:grpSp>
      <p:grpSp>
        <p:nvGrpSpPr>
          <p:cNvPr id="421" name="Google Shape;421;p46"/>
          <p:cNvGrpSpPr/>
          <p:nvPr/>
        </p:nvGrpSpPr>
        <p:grpSpPr>
          <a:xfrm>
            <a:off x="8480150" y="4292877"/>
            <a:ext cx="6210250" cy="3667623"/>
            <a:chOff x="8480150" y="4292877"/>
            <a:chExt cx="6210250" cy="3667623"/>
          </a:xfrm>
        </p:grpSpPr>
        <p:pic>
          <p:nvPicPr>
            <p:cNvPr id="422" name="Google Shape;422;p4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480150" y="4292877"/>
              <a:ext cx="6210248" cy="3608499"/>
            </a:xfrm>
            <a:prstGeom prst="rect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pic>
        <p:sp>
          <p:nvSpPr>
            <p:cNvPr id="423" name="Google Shape;423;p46"/>
            <p:cNvSpPr txBox="1"/>
            <p:nvPr/>
          </p:nvSpPr>
          <p:spPr>
            <a:xfrm>
              <a:off x="13724100" y="7584300"/>
              <a:ext cx="966300" cy="37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>
                  <a:latin typeface="Verdana"/>
                  <a:ea typeface="Verdana"/>
                  <a:cs typeface="Verdana"/>
                  <a:sym typeface="Verdana"/>
                </a:rPr>
                <a:t>public domain</a:t>
              </a:r>
              <a:endParaRPr sz="800"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424" name="Google Shape;424;p46"/>
            <p:cNvSpPr/>
            <p:nvPr/>
          </p:nvSpPr>
          <p:spPr>
            <a:xfrm>
              <a:off x="13647900" y="6663750"/>
              <a:ext cx="966300" cy="734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47"/>
          <p:cNvSpPr txBox="1">
            <a:spLocks noGrp="1"/>
          </p:cNvSpPr>
          <p:nvPr>
            <p:ph type="title"/>
          </p:nvPr>
        </p:nvSpPr>
        <p:spPr>
          <a:xfrm>
            <a:off x="1117709" y="327810"/>
            <a:ext cx="14022300" cy="9999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Clustering</a:t>
            </a:r>
            <a:endParaRPr/>
          </a:p>
        </p:txBody>
      </p:sp>
      <p:sp>
        <p:nvSpPr>
          <p:cNvPr id="431" name="Google Shape;431;p47"/>
          <p:cNvSpPr txBox="1">
            <a:spLocks noGrp="1"/>
          </p:cNvSpPr>
          <p:nvPr>
            <p:ph type="body" idx="1"/>
          </p:nvPr>
        </p:nvSpPr>
        <p:spPr>
          <a:xfrm>
            <a:off x="1117700" y="1590267"/>
            <a:ext cx="14022300" cy="1904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533400" algn="l" rtl="0">
              <a:spcBef>
                <a:spcPts val="1333"/>
              </a:spcBef>
              <a:spcAft>
                <a:spcPts val="0"/>
              </a:spcAft>
              <a:buSzPts val="4800"/>
              <a:buChar char="•"/>
            </a:pPr>
            <a:r>
              <a:rPr lang="en-US"/>
              <a:t>Similar to classification, but no predefined classes or training data available</a:t>
            </a:r>
            <a:endParaRPr/>
          </a:p>
        </p:txBody>
      </p:sp>
      <p:grpSp>
        <p:nvGrpSpPr>
          <p:cNvPr id="432" name="Google Shape;432;p47"/>
          <p:cNvGrpSpPr/>
          <p:nvPr/>
        </p:nvGrpSpPr>
        <p:grpSpPr>
          <a:xfrm>
            <a:off x="8708225" y="3879300"/>
            <a:ext cx="4115550" cy="3413650"/>
            <a:chOff x="8708225" y="3879300"/>
            <a:chExt cx="4115550" cy="3413650"/>
          </a:xfrm>
        </p:grpSpPr>
        <p:sp>
          <p:nvSpPr>
            <p:cNvPr id="433" name="Google Shape;433;p47"/>
            <p:cNvSpPr/>
            <p:nvPr/>
          </p:nvSpPr>
          <p:spPr>
            <a:xfrm>
              <a:off x="12210400" y="5202263"/>
              <a:ext cx="261000" cy="261000"/>
            </a:xfrm>
            <a:prstGeom prst="ellipse">
              <a:avLst/>
            </a:prstGeom>
            <a:solidFill>
              <a:srgbClr val="4A86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47"/>
            <p:cNvSpPr/>
            <p:nvPr/>
          </p:nvSpPr>
          <p:spPr>
            <a:xfrm>
              <a:off x="11559625" y="4600050"/>
              <a:ext cx="261000" cy="261000"/>
            </a:xfrm>
            <a:prstGeom prst="ellipse">
              <a:avLst/>
            </a:prstGeom>
            <a:solidFill>
              <a:srgbClr val="4A86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47"/>
            <p:cNvSpPr/>
            <p:nvPr/>
          </p:nvSpPr>
          <p:spPr>
            <a:xfrm>
              <a:off x="9274325" y="4941275"/>
              <a:ext cx="261000" cy="261000"/>
            </a:xfrm>
            <a:prstGeom prst="ellipse">
              <a:avLst/>
            </a:prstGeom>
            <a:solidFill>
              <a:srgbClr val="4A86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47"/>
            <p:cNvSpPr/>
            <p:nvPr/>
          </p:nvSpPr>
          <p:spPr>
            <a:xfrm>
              <a:off x="11476625" y="5521450"/>
              <a:ext cx="261000" cy="261000"/>
            </a:xfrm>
            <a:prstGeom prst="ellipse">
              <a:avLst/>
            </a:prstGeom>
            <a:solidFill>
              <a:srgbClr val="4A86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47"/>
            <p:cNvSpPr/>
            <p:nvPr/>
          </p:nvSpPr>
          <p:spPr>
            <a:xfrm>
              <a:off x="11650850" y="5060750"/>
              <a:ext cx="261000" cy="261000"/>
            </a:xfrm>
            <a:prstGeom prst="ellipse">
              <a:avLst/>
            </a:prstGeom>
            <a:solidFill>
              <a:srgbClr val="4A86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47"/>
            <p:cNvSpPr/>
            <p:nvPr/>
          </p:nvSpPr>
          <p:spPr>
            <a:xfrm>
              <a:off x="9013325" y="4477900"/>
              <a:ext cx="261000" cy="261000"/>
            </a:xfrm>
            <a:prstGeom prst="ellipse">
              <a:avLst/>
            </a:prstGeom>
            <a:solidFill>
              <a:srgbClr val="4A86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47"/>
            <p:cNvSpPr/>
            <p:nvPr/>
          </p:nvSpPr>
          <p:spPr>
            <a:xfrm>
              <a:off x="9428425" y="4082400"/>
              <a:ext cx="261000" cy="261000"/>
            </a:xfrm>
            <a:prstGeom prst="ellipse">
              <a:avLst/>
            </a:prstGeom>
            <a:solidFill>
              <a:srgbClr val="4A86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47"/>
            <p:cNvSpPr/>
            <p:nvPr/>
          </p:nvSpPr>
          <p:spPr>
            <a:xfrm>
              <a:off x="9689425" y="4477925"/>
              <a:ext cx="261000" cy="261000"/>
            </a:xfrm>
            <a:prstGeom prst="ellipse">
              <a:avLst/>
            </a:prstGeom>
            <a:solidFill>
              <a:srgbClr val="4A86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47"/>
            <p:cNvSpPr/>
            <p:nvPr/>
          </p:nvSpPr>
          <p:spPr>
            <a:xfrm>
              <a:off x="9826325" y="5958500"/>
              <a:ext cx="261000" cy="261000"/>
            </a:xfrm>
            <a:prstGeom prst="ellipse">
              <a:avLst/>
            </a:prstGeom>
            <a:solidFill>
              <a:srgbClr val="4A86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47"/>
            <p:cNvSpPr/>
            <p:nvPr/>
          </p:nvSpPr>
          <p:spPr>
            <a:xfrm>
              <a:off x="10370100" y="6122750"/>
              <a:ext cx="261000" cy="261000"/>
            </a:xfrm>
            <a:prstGeom prst="ellipse">
              <a:avLst/>
            </a:prstGeom>
            <a:solidFill>
              <a:srgbClr val="4A86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47"/>
            <p:cNvSpPr/>
            <p:nvPr/>
          </p:nvSpPr>
          <p:spPr>
            <a:xfrm>
              <a:off x="9689425" y="6702100"/>
              <a:ext cx="261000" cy="261000"/>
            </a:xfrm>
            <a:prstGeom prst="ellipse">
              <a:avLst/>
            </a:prstGeom>
            <a:solidFill>
              <a:srgbClr val="4A86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47"/>
            <p:cNvSpPr/>
            <p:nvPr/>
          </p:nvSpPr>
          <p:spPr>
            <a:xfrm>
              <a:off x="10087325" y="6441100"/>
              <a:ext cx="261000" cy="261000"/>
            </a:xfrm>
            <a:prstGeom prst="ellipse">
              <a:avLst/>
            </a:prstGeom>
            <a:solidFill>
              <a:srgbClr val="4A86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47"/>
            <p:cNvSpPr/>
            <p:nvPr/>
          </p:nvSpPr>
          <p:spPr>
            <a:xfrm>
              <a:off x="10566375" y="6544375"/>
              <a:ext cx="261000" cy="261000"/>
            </a:xfrm>
            <a:prstGeom prst="ellipse">
              <a:avLst/>
            </a:prstGeom>
            <a:solidFill>
              <a:srgbClr val="4A86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47"/>
            <p:cNvSpPr/>
            <p:nvPr/>
          </p:nvSpPr>
          <p:spPr>
            <a:xfrm>
              <a:off x="8708225" y="3879300"/>
              <a:ext cx="1470600" cy="1442400"/>
            </a:xfrm>
            <a:prstGeom prst="ellipse">
              <a:avLst/>
            </a:prstGeom>
            <a:noFill/>
            <a:ln w="28575" cap="flat" cmpd="sng">
              <a:solidFill>
                <a:srgbClr val="99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47"/>
            <p:cNvSpPr/>
            <p:nvPr/>
          </p:nvSpPr>
          <p:spPr>
            <a:xfrm>
              <a:off x="11056475" y="4470050"/>
              <a:ext cx="1767300" cy="1442400"/>
            </a:xfrm>
            <a:prstGeom prst="ellipse">
              <a:avLst/>
            </a:prstGeom>
            <a:noFill/>
            <a:ln w="38100" cap="flat" cmpd="sng">
              <a:solidFill>
                <a:srgbClr val="38761D"/>
              </a:solidFill>
              <a:prstDash val="dot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47"/>
            <p:cNvSpPr/>
            <p:nvPr/>
          </p:nvSpPr>
          <p:spPr>
            <a:xfrm>
              <a:off x="9274325" y="5782450"/>
              <a:ext cx="1767300" cy="1510500"/>
            </a:xfrm>
            <a:prstGeom prst="ellipse">
              <a:avLst/>
            </a:prstGeom>
            <a:noFill/>
            <a:ln w="28575" cap="flat" cmpd="sng">
              <a:solidFill>
                <a:srgbClr val="FF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9" name="Google Shape;449;p47"/>
          <p:cNvGrpSpPr/>
          <p:nvPr/>
        </p:nvGrpSpPr>
        <p:grpSpPr>
          <a:xfrm>
            <a:off x="2764925" y="4082400"/>
            <a:ext cx="3458075" cy="2880700"/>
            <a:chOff x="2764925" y="4082400"/>
            <a:chExt cx="3458075" cy="2880700"/>
          </a:xfrm>
        </p:grpSpPr>
        <p:sp>
          <p:nvSpPr>
            <p:cNvPr id="450" name="Google Shape;450;p47"/>
            <p:cNvSpPr/>
            <p:nvPr/>
          </p:nvSpPr>
          <p:spPr>
            <a:xfrm>
              <a:off x="5962000" y="5202263"/>
              <a:ext cx="261000" cy="261000"/>
            </a:xfrm>
            <a:prstGeom prst="ellipse">
              <a:avLst/>
            </a:prstGeom>
            <a:solidFill>
              <a:srgbClr val="4A86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47"/>
            <p:cNvSpPr/>
            <p:nvPr/>
          </p:nvSpPr>
          <p:spPr>
            <a:xfrm>
              <a:off x="5311225" y="4600050"/>
              <a:ext cx="261000" cy="261000"/>
            </a:xfrm>
            <a:prstGeom prst="ellipse">
              <a:avLst/>
            </a:prstGeom>
            <a:solidFill>
              <a:srgbClr val="4A86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47"/>
            <p:cNvSpPr/>
            <p:nvPr/>
          </p:nvSpPr>
          <p:spPr>
            <a:xfrm>
              <a:off x="3025925" y="4941275"/>
              <a:ext cx="261000" cy="261000"/>
            </a:xfrm>
            <a:prstGeom prst="ellipse">
              <a:avLst/>
            </a:prstGeom>
            <a:solidFill>
              <a:srgbClr val="4A86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47"/>
            <p:cNvSpPr/>
            <p:nvPr/>
          </p:nvSpPr>
          <p:spPr>
            <a:xfrm>
              <a:off x="5228225" y="5521450"/>
              <a:ext cx="261000" cy="261000"/>
            </a:xfrm>
            <a:prstGeom prst="ellipse">
              <a:avLst/>
            </a:prstGeom>
            <a:solidFill>
              <a:srgbClr val="4A86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47"/>
            <p:cNvSpPr/>
            <p:nvPr/>
          </p:nvSpPr>
          <p:spPr>
            <a:xfrm>
              <a:off x="5402450" y="5060750"/>
              <a:ext cx="261000" cy="261000"/>
            </a:xfrm>
            <a:prstGeom prst="ellipse">
              <a:avLst/>
            </a:prstGeom>
            <a:solidFill>
              <a:srgbClr val="4A86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47"/>
            <p:cNvSpPr/>
            <p:nvPr/>
          </p:nvSpPr>
          <p:spPr>
            <a:xfrm>
              <a:off x="2764925" y="4477900"/>
              <a:ext cx="261000" cy="261000"/>
            </a:xfrm>
            <a:prstGeom prst="ellipse">
              <a:avLst/>
            </a:prstGeom>
            <a:solidFill>
              <a:srgbClr val="4A86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47"/>
            <p:cNvSpPr/>
            <p:nvPr/>
          </p:nvSpPr>
          <p:spPr>
            <a:xfrm>
              <a:off x="3180025" y="4082400"/>
              <a:ext cx="261000" cy="261000"/>
            </a:xfrm>
            <a:prstGeom prst="ellipse">
              <a:avLst/>
            </a:prstGeom>
            <a:solidFill>
              <a:srgbClr val="4A86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47"/>
            <p:cNvSpPr/>
            <p:nvPr/>
          </p:nvSpPr>
          <p:spPr>
            <a:xfrm>
              <a:off x="3441025" y="4477925"/>
              <a:ext cx="261000" cy="261000"/>
            </a:xfrm>
            <a:prstGeom prst="ellipse">
              <a:avLst/>
            </a:prstGeom>
            <a:solidFill>
              <a:srgbClr val="4A86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47"/>
            <p:cNvSpPr/>
            <p:nvPr/>
          </p:nvSpPr>
          <p:spPr>
            <a:xfrm>
              <a:off x="3577925" y="5958500"/>
              <a:ext cx="261000" cy="261000"/>
            </a:xfrm>
            <a:prstGeom prst="ellipse">
              <a:avLst/>
            </a:prstGeom>
            <a:solidFill>
              <a:srgbClr val="4A86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47"/>
            <p:cNvSpPr/>
            <p:nvPr/>
          </p:nvSpPr>
          <p:spPr>
            <a:xfrm>
              <a:off x="4121700" y="6122750"/>
              <a:ext cx="261000" cy="261000"/>
            </a:xfrm>
            <a:prstGeom prst="ellipse">
              <a:avLst/>
            </a:prstGeom>
            <a:solidFill>
              <a:srgbClr val="4A86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47"/>
            <p:cNvSpPr/>
            <p:nvPr/>
          </p:nvSpPr>
          <p:spPr>
            <a:xfrm>
              <a:off x="3441025" y="6702100"/>
              <a:ext cx="261000" cy="261000"/>
            </a:xfrm>
            <a:prstGeom prst="ellipse">
              <a:avLst/>
            </a:prstGeom>
            <a:solidFill>
              <a:srgbClr val="4A86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47"/>
            <p:cNvSpPr/>
            <p:nvPr/>
          </p:nvSpPr>
          <p:spPr>
            <a:xfrm>
              <a:off x="3838925" y="6441100"/>
              <a:ext cx="261000" cy="261000"/>
            </a:xfrm>
            <a:prstGeom prst="ellipse">
              <a:avLst/>
            </a:prstGeom>
            <a:solidFill>
              <a:srgbClr val="4A86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47"/>
            <p:cNvSpPr/>
            <p:nvPr/>
          </p:nvSpPr>
          <p:spPr>
            <a:xfrm>
              <a:off x="4317975" y="6544375"/>
              <a:ext cx="261000" cy="261000"/>
            </a:xfrm>
            <a:prstGeom prst="ellipse">
              <a:avLst/>
            </a:prstGeom>
            <a:solidFill>
              <a:srgbClr val="4A86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3" name="Google Shape;463;p47"/>
          <p:cNvSpPr/>
          <p:nvPr/>
        </p:nvSpPr>
        <p:spPr>
          <a:xfrm>
            <a:off x="7011675" y="4833125"/>
            <a:ext cx="972600" cy="6759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48"/>
          <p:cNvSpPr txBox="1">
            <a:spLocks noGrp="1"/>
          </p:cNvSpPr>
          <p:nvPr>
            <p:ph type="title"/>
          </p:nvPr>
        </p:nvSpPr>
        <p:spPr>
          <a:xfrm>
            <a:off x="1117709" y="327810"/>
            <a:ext cx="14022300" cy="9999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Clustering</a:t>
            </a:r>
            <a:endParaRPr/>
          </a:p>
        </p:txBody>
      </p:sp>
      <p:sp>
        <p:nvSpPr>
          <p:cNvPr id="470" name="Google Shape;470;p48"/>
          <p:cNvSpPr txBox="1">
            <a:spLocks noGrp="1"/>
          </p:cNvSpPr>
          <p:nvPr>
            <p:ph type="body" idx="1"/>
          </p:nvPr>
        </p:nvSpPr>
        <p:spPr>
          <a:xfrm>
            <a:off x="1117709" y="1590263"/>
            <a:ext cx="14022300" cy="6311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333"/>
              </a:spcBef>
              <a:spcAft>
                <a:spcPts val="0"/>
              </a:spcAft>
              <a:buNone/>
            </a:pPr>
            <a:r>
              <a:rPr lang="en-US" b="1"/>
              <a:t>Techniques:</a:t>
            </a:r>
            <a:r>
              <a:rPr lang="en-US"/>
              <a:t> </a:t>
            </a:r>
            <a:endParaRPr/>
          </a:p>
          <a:p>
            <a:pPr marL="914400" lvl="0" indent="-533400" algn="l" rtl="0">
              <a:spcBef>
                <a:spcPts val="1333"/>
              </a:spcBef>
              <a:spcAft>
                <a:spcPts val="0"/>
              </a:spcAft>
              <a:buSzPts val="4800"/>
              <a:buChar char="•"/>
            </a:pPr>
            <a:r>
              <a:rPr lang="en-US" u="sng"/>
              <a:t>Unsupervised machine learning</a:t>
            </a:r>
            <a:r>
              <a:rPr lang="en-US"/>
              <a:t>: Model uses unlabeled data examples for training.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49"/>
          <p:cNvSpPr txBox="1">
            <a:spLocks noGrp="1"/>
          </p:cNvSpPr>
          <p:nvPr>
            <p:ph type="title"/>
          </p:nvPr>
        </p:nvSpPr>
        <p:spPr>
          <a:xfrm>
            <a:off x="1117709" y="327810"/>
            <a:ext cx="14022300" cy="9999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Clustering</a:t>
            </a:r>
            <a:endParaRPr/>
          </a:p>
        </p:txBody>
      </p:sp>
      <p:sp>
        <p:nvSpPr>
          <p:cNvPr id="477" name="Google Shape;477;p49"/>
          <p:cNvSpPr txBox="1">
            <a:spLocks noGrp="1"/>
          </p:cNvSpPr>
          <p:nvPr>
            <p:ph type="body" idx="1"/>
          </p:nvPr>
        </p:nvSpPr>
        <p:spPr>
          <a:xfrm>
            <a:off x="1117709" y="1590263"/>
            <a:ext cx="14022300" cy="6311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333"/>
              </a:spcBef>
              <a:spcAft>
                <a:spcPts val="0"/>
              </a:spcAft>
              <a:buNone/>
            </a:pPr>
            <a:r>
              <a:rPr lang="en-US" b="1"/>
              <a:t>Techniques:</a:t>
            </a:r>
            <a:endParaRPr b="1"/>
          </a:p>
          <a:p>
            <a:pPr marL="914400" lvl="0" indent="-533400" algn="l" rtl="0">
              <a:spcBef>
                <a:spcPts val="1333"/>
              </a:spcBef>
              <a:spcAft>
                <a:spcPts val="0"/>
              </a:spcAft>
              <a:buSzPts val="4800"/>
              <a:buChar char="•"/>
            </a:pPr>
            <a:r>
              <a:rPr lang="en-US"/>
              <a:t>Unsupervised machine learning: Model uses unlabeled data examples for training.</a:t>
            </a:r>
            <a:br>
              <a:rPr lang="en-US"/>
            </a:br>
            <a:endParaRPr/>
          </a:p>
          <a:p>
            <a:pPr marL="914400" lvl="0" indent="-533400" algn="l" rtl="0">
              <a:spcBef>
                <a:spcPts val="0"/>
              </a:spcBef>
              <a:spcAft>
                <a:spcPts val="0"/>
              </a:spcAft>
              <a:buSzPts val="4800"/>
              <a:buChar char="•"/>
            </a:pPr>
            <a:r>
              <a:rPr lang="en-US" u="sng"/>
              <a:t>Network analysis</a:t>
            </a:r>
            <a:r>
              <a:rPr lang="en-US"/>
              <a:t>: A cluster of nodes is known as a “community.”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2"/>
          <p:cNvSpPr txBox="1">
            <a:spLocks noGrp="1"/>
          </p:cNvSpPr>
          <p:nvPr>
            <p:ph type="title"/>
          </p:nvPr>
        </p:nvSpPr>
        <p:spPr>
          <a:xfrm>
            <a:off x="1117709" y="327810"/>
            <a:ext cx="14022300" cy="9999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Classification</a:t>
            </a:r>
            <a:endParaRPr/>
          </a:p>
        </p:txBody>
      </p:sp>
      <p:sp>
        <p:nvSpPr>
          <p:cNvPr id="254" name="Google Shape;254;p32"/>
          <p:cNvSpPr txBox="1">
            <a:spLocks noGrp="1"/>
          </p:cNvSpPr>
          <p:nvPr>
            <p:ph type="body" idx="1"/>
          </p:nvPr>
        </p:nvSpPr>
        <p:spPr>
          <a:xfrm>
            <a:off x="1117700" y="1590275"/>
            <a:ext cx="14250000" cy="2009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333"/>
              </a:spcBef>
              <a:spcAft>
                <a:spcPts val="0"/>
              </a:spcAft>
              <a:buNone/>
            </a:pPr>
            <a:r>
              <a:rPr lang="en-US"/>
              <a:t>Classifier: </a:t>
            </a:r>
            <a:endParaRPr/>
          </a:p>
          <a:p>
            <a:pPr marL="0" lvl="0" indent="0" algn="ctr" rtl="0">
              <a:spcBef>
                <a:spcPts val="1333"/>
              </a:spcBef>
              <a:spcAft>
                <a:spcPts val="0"/>
              </a:spcAft>
              <a:buNone/>
            </a:pPr>
            <a:r>
              <a:rPr lang="en-US"/>
              <a:t>attributes (X) → categorical class label (Y)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50"/>
          <p:cNvSpPr txBox="1">
            <a:spLocks noGrp="1"/>
          </p:cNvSpPr>
          <p:nvPr>
            <p:ph type="title"/>
          </p:nvPr>
        </p:nvSpPr>
        <p:spPr>
          <a:xfrm>
            <a:off x="1117709" y="327810"/>
            <a:ext cx="14022300" cy="9999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Clustering</a:t>
            </a:r>
            <a:endParaRPr/>
          </a:p>
        </p:txBody>
      </p:sp>
      <p:sp>
        <p:nvSpPr>
          <p:cNvPr id="484" name="Google Shape;484;p50"/>
          <p:cNvSpPr txBox="1">
            <a:spLocks noGrp="1"/>
          </p:cNvSpPr>
          <p:nvPr>
            <p:ph type="body" idx="1"/>
          </p:nvPr>
        </p:nvSpPr>
        <p:spPr>
          <a:xfrm>
            <a:off x="1117709" y="1590263"/>
            <a:ext cx="14022300" cy="6311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333"/>
              </a:spcBef>
              <a:spcAft>
                <a:spcPts val="0"/>
              </a:spcAft>
              <a:buNone/>
            </a:pPr>
            <a:r>
              <a:rPr lang="en-US" b="1"/>
              <a:t>Applications:</a:t>
            </a:r>
            <a:r>
              <a:rPr lang="en-US"/>
              <a:t> community extraction (social networks), </a:t>
            </a:r>
            <a:r>
              <a:rPr lang="en-US" u="sng"/>
              <a:t>topic extraction (text)</a:t>
            </a:r>
            <a:r>
              <a:rPr lang="en-US"/>
              <a:t>, </a:t>
            </a:r>
            <a:br>
              <a:rPr lang="en-US"/>
            </a:br>
            <a:r>
              <a:rPr lang="en-US"/>
              <a:t>market segmentation, and taxonomies.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51"/>
          <p:cNvSpPr txBox="1">
            <a:spLocks noGrp="1"/>
          </p:cNvSpPr>
          <p:nvPr>
            <p:ph type="title"/>
          </p:nvPr>
        </p:nvSpPr>
        <p:spPr>
          <a:xfrm>
            <a:off x="1117709" y="327810"/>
            <a:ext cx="14022300" cy="9999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Clustering</a:t>
            </a:r>
            <a:endParaRPr/>
          </a:p>
        </p:txBody>
      </p:sp>
      <p:sp>
        <p:nvSpPr>
          <p:cNvPr id="491" name="Google Shape;491;p51"/>
          <p:cNvSpPr txBox="1">
            <a:spLocks noGrp="1"/>
          </p:cNvSpPr>
          <p:nvPr>
            <p:ph type="body" idx="1"/>
          </p:nvPr>
        </p:nvSpPr>
        <p:spPr>
          <a:xfrm>
            <a:off x="1117709" y="1590263"/>
            <a:ext cx="14022300" cy="6311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333"/>
              </a:spcBef>
              <a:spcAft>
                <a:spcPts val="0"/>
              </a:spcAft>
              <a:buNone/>
            </a:pPr>
            <a:r>
              <a:rPr lang="en-US" b="1"/>
              <a:t>Applications:</a:t>
            </a:r>
            <a:r>
              <a:rPr lang="en-US"/>
              <a:t> community extraction (social networks), topic extraction (text), </a:t>
            </a:r>
            <a:br>
              <a:rPr lang="en-US"/>
            </a:br>
            <a:r>
              <a:rPr lang="en-US" u="sng"/>
              <a:t>market segmentation</a:t>
            </a:r>
            <a:r>
              <a:rPr lang="en-US"/>
              <a:t>, and taxonomies.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52"/>
          <p:cNvSpPr txBox="1">
            <a:spLocks noGrp="1"/>
          </p:cNvSpPr>
          <p:nvPr>
            <p:ph type="title"/>
          </p:nvPr>
        </p:nvSpPr>
        <p:spPr>
          <a:xfrm>
            <a:off x="1117709" y="327810"/>
            <a:ext cx="14022300" cy="9999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Clustering</a:t>
            </a:r>
            <a:endParaRPr/>
          </a:p>
        </p:txBody>
      </p:sp>
      <p:sp>
        <p:nvSpPr>
          <p:cNvPr id="498" name="Google Shape;498;p52"/>
          <p:cNvSpPr txBox="1">
            <a:spLocks noGrp="1"/>
          </p:cNvSpPr>
          <p:nvPr>
            <p:ph type="body" idx="1"/>
          </p:nvPr>
        </p:nvSpPr>
        <p:spPr>
          <a:xfrm>
            <a:off x="1117709" y="1590263"/>
            <a:ext cx="14022300" cy="6311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333"/>
              </a:spcBef>
              <a:spcAft>
                <a:spcPts val="0"/>
              </a:spcAft>
              <a:buNone/>
            </a:pPr>
            <a:r>
              <a:rPr lang="en-US" b="1"/>
              <a:t>Applications:</a:t>
            </a:r>
            <a:r>
              <a:rPr lang="en-US"/>
              <a:t> community extraction (social networks), topic extraction (text), </a:t>
            </a:r>
            <a:br>
              <a:rPr lang="en-US"/>
            </a:br>
            <a:r>
              <a:rPr lang="en-US"/>
              <a:t>market segmentation, and </a:t>
            </a:r>
            <a:r>
              <a:rPr lang="en-US" u="sng"/>
              <a:t>taxonomies.</a:t>
            </a:r>
            <a:endParaRPr/>
          </a:p>
        </p:txBody>
      </p:sp>
      <p:pic>
        <p:nvPicPr>
          <p:cNvPr id="499" name="Google Shape;499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5412" y="4494175"/>
            <a:ext cx="10166876" cy="3407200"/>
          </a:xfrm>
          <a:prstGeom prst="rect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53"/>
          <p:cNvSpPr txBox="1">
            <a:spLocks noGrp="1"/>
          </p:cNvSpPr>
          <p:nvPr>
            <p:ph type="title"/>
          </p:nvPr>
        </p:nvSpPr>
        <p:spPr>
          <a:xfrm>
            <a:off x="1109242" y="1932879"/>
            <a:ext cx="14022300" cy="55014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54"/>
          <p:cNvSpPr txBox="1">
            <a:spLocks noGrp="1"/>
          </p:cNvSpPr>
          <p:nvPr>
            <p:ph type="title"/>
          </p:nvPr>
        </p:nvSpPr>
        <p:spPr>
          <a:xfrm>
            <a:off x="1117709" y="327810"/>
            <a:ext cx="14022300" cy="9999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Ranking</a:t>
            </a:r>
            <a:endParaRPr/>
          </a:p>
        </p:txBody>
      </p:sp>
      <p:sp>
        <p:nvSpPr>
          <p:cNvPr id="512" name="Google Shape;512;p54"/>
          <p:cNvSpPr txBox="1">
            <a:spLocks noGrp="1"/>
          </p:cNvSpPr>
          <p:nvPr>
            <p:ph type="body" idx="1"/>
          </p:nvPr>
        </p:nvSpPr>
        <p:spPr>
          <a:xfrm>
            <a:off x="1117700" y="1590265"/>
            <a:ext cx="14022300" cy="1285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533400" algn="l" rtl="0">
              <a:spcBef>
                <a:spcPts val="1333"/>
              </a:spcBef>
              <a:spcAft>
                <a:spcPts val="0"/>
              </a:spcAft>
              <a:buSzPts val="4800"/>
              <a:buChar char="•"/>
            </a:pPr>
            <a:r>
              <a:rPr lang="en-US"/>
              <a:t>Find a ranked order of data objects</a:t>
            </a:r>
            <a:endParaRPr/>
          </a:p>
        </p:txBody>
      </p:sp>
      <p:sp>
        <p:nvSpPr>
          <p:cNvPr id="513" name="Google Shape;513;p54"/>
          <p:cNvSpPr/>
          <p:nvPr/>
        </p:nvSpPr>
        <p:spPr>
          <a:xfrm>
            <a:off x="3910625" y="4435600"/>
            <a:ext cx="415200" cy="379500"/>
          </a:xfrm>
          <a:prstGeom prst="ellipse">
            <a:avLst/>
          </a:prstGeom>
          <a:solidFill>
            <a:srgbClr val="4A86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p54"/>
          <p:cNvSpPr/>
          <p:nvPr/>
        </p:nvSpPr>
        <p:spPr>
          <a:xfrm>
            <a:off x="4153425" y="5343100"/>
            <a:ext cx="486300" cy="379500"/>
          </a:xfrm>
          <a:prstGeom prst="triangle">
            <a:avLst>
              <a:gd name="adj" fmla="val 50000"/>
            </a:avLst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515" name="Google Shape;515;p54"/>
          <p:cNvSpPr/>
          <p:nvPr/>
        </p:nvSpPr>
        <p:spPr>
          <a:xfrm>
            <a:off x="5114075" y="4833125"/>
            <a:ext cx="332100" cy="379500"/>
          </a:xfrm>
          <a:prstGeom prst="diamond">
            <a:avLst/>
          </a:prstGeom>
          <a:solidFill>
            <a:srgbClr val="00CC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516" name="Google Shape;516;p54"/>
          <p:cNvSpPr/>
          <p:nvPr/>
        </p:nvSpPr>
        <p:spPr>
          <a:xfrm>
            <a:off x="5469875" y="5829350"/>
            <a:ext cx="415200" cy="379500"/>
          </a:xfrm>
          <a:prstGeom prst="pentagon">
            <a:avLst>
              <a:gd name="hf" fmla="val 105146"/>
              <a:gd name="vf" fmla="val 110557"/>
            </a:avLst>
          </a:prstGeom>
          <a:solidFill>
            <a:srgbClr val="4A86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517" name="Google Shape;517;p54"/>
          <p:cNvSpPr/>
          <p:nvPr/>
        </p:nvSpPr>
        <p:spPr>
          <a:xfrm>
            <a:off x="4070400" y="6137725"/>
            <a:ext cx="415200" cy="379500"/>
          </a:xfrm>
          <a:prstGeom prst="hear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518" name="Google Shape;518;p54"/>
          <p:cNvSpPr/>
          <p:nvPr/>
        </p:nvSpPr>
        <p:spPr>
          <a:xfrm>
            <a:off x="3050450" y="5177050"/>
            <a:ext cx="334500" cy="379500"/>
          </a:xfrm>
          <a:prstGeom prst="rtTriangle">
            <a:avLst/>
          </a:prstGeom>
          <a:solidFill>
            <a:srgbClr val="FF99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519" name="Google Shape;519;p54"/>
          <p:cNvSpPr/>
          <p:nvPr/>
        </p:nvSpPr>
        <p:spPr>
          <a:xfrm>
            <a:off x="7011675" y="4833125"/>
            <a:ext cx="972600" cy="6759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20" name="Google Shape;520;p54"/>
          <p:cNvGrpSpPr/>
          <p:nvPr/>
        </p:nvGrpSpPr>
        <p:grpSpPr>
          <a:xfrm>
            <a:off x="8777025" y="4764125"/>
            <a:ext cx="6002925" cy="596700"/>
            <a:chOff x="8777025" y="4764125"/>
            <a:chExt cx="6002925" cy="596700"/>
          </a:xfrm>
        </p:grpSpPr>
        <p:sp>
          <p:nvSpPr>
            <p:cNvPr id="521" name="Google Shape;521;p54"/>
            <p:cNvSpPr/>
            <p:nvPr/>
          </p:nvSpPr>
          <p:spPr>
            <a:xfrm>
              <a:off x="8777025" y="4978975"/>
              <a:ext cx="415200" cy="379500"/>
            </a:xfrm>
            <a:prstGeom prst="hear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54"/>
            <p:cNvSpPr/>
            <p:nvPr/>
          </p:nvSpPr>
          <p:spPr>
            <a:xfrm>
              <a:off x="9826950" y="4981325"/>
              <a:ext cx="415200" cy="379500"/>
            </a:xfrm>
            <a:prstGeom prst="ellipse">
              <a:avLst/>
            </a:prstGeom>
            <a:solidFill>
              <a:srgbClr val="4A86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54"/>
            <p:cNvSpPr/>
            <p:nvPr/>
          </p:nvSpPr>
          <p:spPr>
            <a:xfrm>
              <a:off x="10875350" y="4981325"/>
              <a:ext cx="332100" cy="379500"/>
            </a:xfrm>
            <a:prstGeom prst="diamond">
              <a:avLst/>
            </a:prstGeom>
            <a:solidFill>
              <a:srgbClr val="00CC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54"/>
            <p:cNvSpPr/>
            <p:nvPr/>
          </p:nvSpPr>
          <p:spPr>
            <a:xfrm>
              <a:off x="11765700" y="4981325"/>
              <a:ext cx="486300" cy="3795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54"/>
            <p:cNvSpPr/>
            <p:nvPr/>
          </p:nvSpPr>
          <p:spPr>
            <a:xfrm>
              <a:off x="12810250" y="4963600"/>
              <a:ext cx="415200" cy="379500"/>
            </a:xfrm>
            <a:prstGeom prst="pentagon">
              <a:avLst>
                <a:gd name="hf" fmla="val 105146"/>
                <a:gd name="vf" fmla="val 110557"/>
              </a:avLst>
            </a:prstGeom>
            <a:solidFill>
              <a:srgbClr val="4A86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54"/>
            <p:cNvSpPr txBox="1"/>
            <p:nvPr/>
          </p:nvSpPr>
          <p:spPr>
            <a:xfrm>
              <a:off x="9244950" y="4764125"/>
              <a:ext cx="408000" cy="42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>
                  <a:latin typeface="Verdana"/>
                  <a:ea typeface="Verdana"/>
                  <a:cs typeface="Verdana"/>
                  <a:sym typeface="Verdana"/>
                </a:rPr>
                <a:t>&gt;</a:t>
              </a:r>
              <a:endParaRPr sz="3600"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527" name="Google Shape;527;p54"/>
            <p:cNvSpPr txBox="1"/>
            <p:nvPr/>
          </p:nvSpPr>
          <p:spPr>
            <a:xfrm>
              <a:off x="10235550" y="4764125"/>
              <a:ext cx="408000" cy="42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>
                  <a:latin typeface="Verdana"/>
                  <a:ea typeface="Verdana"/>
                  <a:cs typeface="Verdana"/>
                  <a:sym typeface="Verdana"/>
                </a:rPr>
                <a:t>&gt;</a:t>
              </a:r>
              <a:endParaRPr sz="3600"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528" name="Google Shape;528;p54"/>
            <p:cNvSpPr txBox="1"/>
            <p:nvPr/>
          </p:nvSpPr>
          <p:spPr>
            <a:xfrm>
              <a:off x="11226150" y="4764125"/>
              <a:ext cx="408000" cy="42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>
                  <a:latin typeface="Verdana"/>
                  <a:ea typeface="Verdana"/>
                  <a:cs typeface="Verdana"/>
                  <a:sym typeface="Verdana"/>
                </a:rPr>
                <a:t>&gt;</a:t>
              </a:r>
              <a:endParaRPr sz="3600"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529" name="Google Shape;529;p54"/>
            <p:cNvSpPr txBox="1"/>
            <p:nvPr/>
          </p:nvSpPr>
          <p:spPr>
            <a:xfrm>
              <a:off x="12292950" y="4764125"/>
              <a:ext cx="408000" cy="42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>
                  <a:latin typeface="Verdana"/>
                  <a:ea typeface="Verdana"/>
                  <a:cs typeface="Verdana"/>
                  <a:sym typeface="Verdana"/>
                </a:rPr>
                <a:t>&gt;</a:t>
              </a:r>
              <a:endParaRPr sz="3600"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530" name="Google Shape;530;p54"/>
            <p:cNvSpPr txBox="1"/>
            <p:nvPr/>
          </p:nvSpPr>
          <p:spPr>
            <a:xfrm>
              <a:off x="13359750" y="4764125"/>
              <a:ext cx="1420200" cy="42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>
                  <a:latin typeface="Verdana"/>
                  <a:ea typeface="Verdana"/>
                  <a:cs typeface="Verdana"/>
                  <a:sym typeface="Verdana"/>
                </a:rPr>
                <a:t>&gt;...</a:t>
              </a:r>
              <a:endParaRPr sz="3600">
                <a:latin typeface="Verdana"/>
                <a:ea typeface="Verdana"/>
                <a:cs typeface="Verdana"/>
                <a:sym typeface="Verdana"/>
              </a:endParaRPr>
            </a:p>
          </p:txBody>
        </p:sp>
      </p:grpSp>
      <p:sp>
        <p:nvSpPr>
          <p:cNvPr id="531" name="Google Shape;531;p54"/>
          <p:cNvSpPr txBox="1"/>
          <p:nvPr/>
        </p:nvSpPr>
        <p:spPr>
          <a:xfrm>
            <a:off x="2731400" y="5962325"/>
            <a:ext cx="972600" cy="7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latin typeface="Verdana"/>
                <a:ea typeface="Verdana"/>
                <a:cs typeface="Verdana"/>
                <a:sym typeface="Verdana"/>
              </a:rPr>
              <a:t>...</a:t>
            </a:r>
            <a:endParaRPr sz="3600"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5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/>
                                        <p:tgtEl>
                                          <p:spTgt spid="5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/>
                                        <p:tgtEl>
                                          <p:spTgt spid="5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/>
                                        <p:tgtEl>
                                          <p:spTgt spid="5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5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5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55"/>
          <p:cNvSpPr txBox="1">
            <a:spLocks noGrp="1"/>
          </p:cNvSpPr>
          <p:nvPr>
            <p:ph type="title"/>
          </p:nvPr>
        </p:nvSpPr>
        <p:spPr>
          <a:xfrm>
            <a:off x="1117709" y="327810"/>
            <a:ext cx="14022300" cy="9999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Ranking</a:t>
            </a:r>
            <a:endParaRPr/>
          </a:p>
        </p:txBody>
      </p:sp>
      <p:sp>
        <p:nvSpPr>
          <p:cNvPr id="538" name="Google Shape;538;p55"/>
          <p:cNvSpPr txBox="1">
            <a:spLocks noGrp="1"/>
          </p:cNvSpPr>
          <p:nvPr>
            <p:ph type="body" idx="1"/>
          </p:nvPr>
        </p:nvSpPr>
        <p:spPr>
          <a:xfrm>
            <a:off x="1117709" y="1590263"/>
            <a:ext cx="14022300" cy="6311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333"/>
              </a:spcBef>
              <a:spcAft>
                <a:spcPts val="0"/>
              </a:spcAft>
              <a:buNone/>
            </a:pPr>
            <a:r>
              <a:rPr lang="en-US" b="1"/>
              <a:t>Techniques:</a:t>
            </a:r>
            <a:r>
              <a:rPr lang="en-US"/>
              <a:t> </a:t>
            </a:r>
            <a:endParaRPr/>
          </a:p>
          <a:p>
            <a:pPr marL="914400" lvl="1" indent="-533400" algn="l" rtl="0">
              <a:spcBef>
                <a:spcPts val="667"/>
              </a:spcBef>
              <a:spcAft>
                <a:spcPts val="0"/>
              </a:spcAft>
              <a:buSzPts val="4800"/>
              <a:buChar char="•"/>
            </a:pPr>
            <a:r>
              <a:rPr lang="en-US" sz="4800" u="sng"/>
              <a:t>Machine learning</a:t>
            </a:r>
            <a:r>
              <a:rPr lang="en-US" sz="4800"/>
              <a:t>: Called “learning to rank” when applied to ranking. </a:t>
            </a:r>
            <a:endParaRPr sz="48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56"/>
          <p:cNvSpPr txBox="1">
            <a:spLocks noGrp="1"/>
          </p:cNvSpPr>
          <p:nvPr>
            <p:ph type="title"/>
          </p:nvPr>
        </p:nvSpPr>
        <p:spPr>
          <a:xfrm>
            <a:off x="1117709" y="327810"/>
            <a:ext cx="14022300" cy="9999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Ranking</a:t>
            </a:r>
            <a:endParaRPr/>
          </a:p>
        </p:txBody>
      </p:sp>
      <p:sp>
        <p:nvSpPr>
          <p:cNvPr id="545" name="Google Shape;545;p56"/>
          <p:cNvSpPr txBox="1">
            <a:spLocks noGrp="1"/>
          </p:cNvSpPr>
          <p:nvPr>
            <p:ph type="body" idx="1"/>
          </p:nvPr>
        </p:nvSpPr>
        <p:spPr>
          <a:xfrm>
            <a:off x="1117709" y="1590263"/>
            <a:ext cx="14022300" cy="6311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333"/>
              </a:spcBef>
              <a:spcAft>
                <a:spcPts val="0"/>
              </a:spcAft>
              <a:buNone/>
            </a:pPr>
            <a:r>
              <a:rPr lang="en-US" b="1"/>
              <a:t>Techniques:</a:t>
            </a:r>
            <a:r>
              <a:rPr lang="en-US"/>
              <a:t> </a:t>
            </a:r>
            <a:endParaRPr/>
          </a:p>
          <a:p>
            <a:pPr marL="914400" lvl="1" indent="-533400" algn="l" rtl="0">
              <a:spcBef>
                <a:spcPts val="667"/>
              </a:spcBef>
              <a:spcAft>
                <a:spcPts val="0"/>
              </a:spcAft>
              <a:buSzPts val="4800"/>
              <a:buChar char="•"/>
            </a:pPr>
            <a:r>
              <a:rPr lang="en-US" sz="4800"/>
              <a:t>Machine learning: Called “learning to rank” when applied to ranking.</a:t>
            </a:r>
            <a:br>
              <a:rPr lang="en-US" sz="4800"/>
            </a:br>
            <a:r>
              <a:rPr lang="en-US" sz="4800"/>
              <a:t> </a:t>
            </a:r>
            <a:endParaRPr sz="4800"/>
          </a:p>
          <a:p>
            <a:pPr marL="914400" lvl="1" indent="-533400" algn="l" rtl="0">
              <a:spcBef>
                <a:spcPts val="0"/>
              </a:spcBef>
              <a:spcAft>
                <a:spcPts val="0"/>
              </a:spcAft>
              <a:buSzPts val="4800"/>
              <a:buChar char="•"/>
            </a:pPr>
            <a:r>
              <a:rPr lang="en-US" sz="4800" u="sng"/>
              <a:t>Network analysis</a:t>
            </a:r>
            <a:r>
              <a:rPr lang="en-US" sz="4800"/>
              <a:t>: Google’s </a:t>
            </a:r>
            <a:br>
              <a:rPr lang="en-US" sz="4800"/>
            </a:br>
            <a:r>
              <a:rPr lang="en-US" sz="4800"/>
              <a:t>“PageRank” algorithm is </a:t>
            </a:r>
            <a:br>
              <a:rPr lang="en-US" sz="4800"/>
            </a:br>
            <a:r>
              <a:rPr lang="en-US" sz="4800"/>
              <a:t>based on network analysis. </a:t>
            </a:r>
            <a:endParaRPr sz="4800"/>
          </a:p>
        </p:txBody>
      </p:sp>
      <p:pic>
        <p:nvPicPr>
          <p:cNvPr id="546" name="Google Shape;546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16913" y="4416488"/>
            <a:ext cx="3810000" cy="3152775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547" name="Google Shape;547;p56"/>
          <p:cNvSpPr txBox="1"/>
          <p:nvPr/>
        </p:nvSpPr>
        <p:spPr>
          <a:xfrm>
            <a:off x="12051325" y="7493075"/>
            <a:ext cx="3017700" cy="40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Source: https://en.wikipedia.org/wiki/PageRank</a:t>
            </a:r>
            <a:endParaRPr sz="10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57"/>
          <p:cNvSpPr txBox="1">
            <a:spLocks noGrp="1"/>
          </p:cNvSpPr>
          <p:nvPr>
            <p:ph type="title"/>
          </p:nvPr>
        </p:nvSpPr>
        <p:spPr>
          <a:xfrm>
            <a:off x="1117709" y="327810"/>
            <a:ext cx="14022300" cy="9999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Ranking</a:t>
            </a:r>
            <a:endParaRPr/>
          </a:p>
        </p:txBody>
      </p:sp>
      <p:sp>
        <p:nvSpPr>
          <p:cNvPr id="554" name="Google Shape;554;p57"/>
          <p:cNvSpPr txBox="1">
            <a:spLocks noGrp="1"/>
          </p:cNvSpPr>
          <p:nvPr>
            <p:ph type="body" idx="1"/>
          </p:nvPr>
        </p:nvSpPr>
        <p:spPr>
          <a:xfrm>
            <a:off x="1117709" y="1590263"/>
            <a:ext cx="14022300" cy="6311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333"/>
              </a:spcBef>
              <a:spcAft>
                <a:spcPts val="0"/>
              </a:spcAft>
              <a:buNone/>
            </a:pPr>
            <a:r>
              <a:rPr lang="en-US" b="1"/>
              <a:t>Applications:</a:t>
            </a:r>
            <a:r>
              <a:rPr lang="en-US"/>
              <a:t> Web search, recommender systems, bibliometrics, social networks (e.g., opinion leaders), and the NBA draft.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58"/>
          <p:cNvSpPr txBox="1">
            <a:spLocks noGrp="1"/>
          </p:cNvSpPr>
          <p:nvPr>
            <p:ph type="title"/>
          </p:nvPr>
        </p:nvSpPr>
        <p:spPr>
          <a:xfrm>
            <a:off x="1117709" y="327810"/>
            <a:ext cx="14022300" cy="9999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Ranking</a:t>
            </a:r>
            <a:endParaRPr/>
          </a:p>
        </p:txBody>
      </p:sp>
      <p:sp>
        <p:nvSpPr>
          <p:cNvPr id="561" name="Google Shape;561;p58"/>
          <p:cNvSpPr txBox="1">
            <a:spLocks noGrp="1"/>
          </p:cNvSpPr>
          <p:nvPr>
            <p:ph type="body" idx="1"/>
          </p:nvPr>
        </p:nvSpPr>
        <p:spPr>
          <a:xfrm>
            <a:off x="1117709" y="1590263"/>
            <a:ext cx="14022300" cy="6311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333"/>
              </a:spcBef>
              <a:spcAft>
                <a:spcPts val="0"/>
              </a:spcAft>
              <a:buNone/>
            </a:pPr>
            <a:r>
              <a:rPr lang="en-US" b="1"/>
              <a:t>Applications:</a:t>
            </a:r>
            <a:r>
              <a:rPr lang="en-US"/>
              <a:t> Web search, recommender systems, </a:t>
            </a:r>
            <a:r>
              <a:rPr lang="en-US" u="sng"/>
              <a:t>bibliometrics</a:t>
            </a:r>
            <a:r>
              <a:rPr lang="en-US"/>
              <a:t>, social networks (e.g., opinion leaders), and the NBA draft.</a:t>
            </a:r>
            <a:endParaRPr/>
          </a:p>
        </p:txBody>
      </p:sp>
      <p:pic>
        <p:nvPicPr>
          <p:cNvPr id="562" name="Google Shape;562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2950" y="4181700"/>
            <a:ext cx="9211799" cy="3721874"/>
          </a:xfrm>
          <a:prstGeom prst="rect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59"/>
          <p:cNvSpPr txBox="1">
            <a:spLocks noGrp="1"/>
          </p:cNvSpPr>
          <p:nvPr>
            <p:ph type="title"/>
          </p:nvPr>
        </p:nvSpPr>
        <p:spPr>
          <a:xfrm>
            <a:off x="1117709" y="327810"/>
            <a:ext cx="14022300" cy="9999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Ranking</a:t>
            </a:r>
            <a:endParaRPr/>
          </a:p>
        </p:txBody>
      </p:sp>
      <p:sp>
        <p:nvSpPr>
          <p:cNvPr id="569" name="Google Shape;569;p59"/>
          <p:cNvSpPr txBox="1">
            <a:spLocks noGrp="1"/>
          </p:cNvSpPr>
          <p:nvPr>
            <p:ph type="body" idx="1"/>
          </p:nvPr>
        </p:nvSpPr>
        <p:spPr>
          <a:xfrm>
            <a:off x="1117709" y="1590263"/>
            <a:ext cx="14022300" cy="6311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333"/>
              </a:spcBef>
              <a:spcAft>
                <a:spcPts val="0"/>
              </a:spcAft>
              <a:buNone/>
            </a:pPr>
            <a:r>
              <a:rPr lang="en-US" b="1"/>
              <a:t>Applications:</a:t>
            </a:r>
            <a:r>
              <a:rPr lang="en-US"/>
              <a:t> Web search, recommender systems, bibliometrics, </a:t>
            </a:r>
            <a:r>
              <a:rPr lang="en-US" u="sng"/>
              <a:t>social networks (e.g., opinion leaders)</a:t>
            </a:r>
            <a:r>
              <a:rPr lang="en-US"/>
              <a:t> and the NBA draft.</a:t>
            </a:r>
            <a:endParaRPr/>
          </a:p>
        </p:txBody>
      </p:sp>
      <p:grpSp>
        <p:nvGrpSpPr>
          <p:cNvPr id="570" name="Google Shape;570;p59"/>
          <p:cNvGrpSpPr/>
          <p:nvPr/>
        </p:nvGrpSpPr>
        <p:grpSpPr>
          <a:xfrm>
            <a:off x="4072337" y="4042300"/>
            <a:ext cx="8113024" cy="4122850"/>
            <a:chOff x="4072338" y="4042300"/>
            <a:chExt cx="8113024" cy="4122850"/>
          </a:xfrm>
        </p:grpSpPr>
        <p:pic>
          <p:nvPicPr>
            <p:cNvPr id="571" name="Google Shape;571;p5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072337" y="4042300"/>
              <a:ext cx="8113024" cy="3764950"/>
            </a:xfrm>
            <a:prstGeom prst="rect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pic>
        <p:sp>
          <p:nvSpPr>
            <p:cNvPr id="572" name="Google Shape;572;p59"/>
            <p:cNvSpPr txBox="1"/>
            <p:nvPr/>
          </p:nvSpPr>
          <p:spPr>
            <a:xfrm>
              <a:off x="8429650" y="7807250"/>
              <a:ext cx="3755700" cy="35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latin typeface="Verdana"/>
                  <a:ea typeface="Verdana"/>
                  <a:cs typeface="Verdana"/>
                  <a:sym typeface="Verdana"/>
                </a:rPr>
                <a:t>source: Google search “social media influencers 2018”</a:t>
              </a:r>
              <a:endParaRPr sz="1000"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573" name="Google Shape;573;p59"/>
            <p:cNvSpPr/>
            <p:nvPr/>
          </p:nvSpPr>
          <p:spPr>
            <a:xfrm>
              <a:off x="5277225" y="4366625"/>
              <a:ext cx="1758900" cy="301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3"/>
          <p:cNvSpPr txBox="1">
            <a:spLocks noGrp="1"/>
          </p:cNvSpPr>
          <p:nvPr>
            <p:ph type="title"/>
          </p:nvPr>
        </p:nvSpPr>
        <p:spPr>
          <a:xfrm>
            <a:off x="1117709" y="327810"/>
            <a:ext cx="14022300" cy="9999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Classification</a:t>
            </a:r>
            <a:endParaRPr/>
          </a:p>
        </p:txBody>
      </p:sp>
      <p:sp>
        <p:nvSpPr>
          <p:cNvPr id="261" name="Google Shape;261;p33"/>
          <p:cNvSpPr txBox="1">
            <a:spLocks noGrp="1"/>
          </p:cNvSpPr>
          <p:nvPr>
            <p:ph type="body" idx="1"/>
          </p:nvPr>
        </p:nvSpPr>
        <p:spPr>
          <a:xfrm>
            <a:off x="1117700" y="1590275"/>
            <a:ext cx="14250000" cy="2009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333"/>
              </a:spcBef>
              <a:spcAft>
                <a:spcPts val="0"/>
              </a:spcAft>
              <a:buNone/>
            </a:pPr>
            <a:r>
              <a:rPr lang="en-US"/>
              <a:t>Classifier: </a:t>
            </a:r>
            <a:endParaRPr/>
          </a:p>
          <a:p>
            <a:pPr marL="0" lvl="0" indent="0" algn="ctr" rtl="0">
              <a:spcBef>
                <a:spcPts val="1333"/>
              </a:spcBef>
              <a:spcAft>
                <a:spcPts val="0"/>
              </a:spcAft>
              <a:buNone/>
            </a:pPr>
            <a:r>
              <a:rPr lang="en-US"/>
              <a:t>attributes (X) → categorical class label (Y)</a:t>
            </a:r>
            <a:endParaRPr/>
          </a:p>
        </p:txBody>
      </p:sp>
      <p:sp>
        <p:nvSpPr>
          <p:cNvPr id="262" name="Google Shape;262;p33"/>
          <p:cNvSpPr txBox="1"/>
          <p:nvPr/>
        </p:nvSpPr>
        <p:spPr>
          <a:xfrm>
            <a:off x="7755650" y="4062500"/>
            <a:ext cx="7819200" cy="3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latin typeface="Verdana"/>
                <a:ea typeface="Verdana"/>
                <a:cs typeface="Verdana"/>
                <a:sym typeface="Verdana"/>
              </a:rPr>
              <a:t>Is (Y) email spam?</a:t>
            </a:r>
            <a:br>
              <a:rPr lang="en-US" sz="3600">
                <a:latin typeface="Verdana"/>
                <a:ea typeface="Verdana"/>
                <a:cs typeface="Verdana"/>
                <a:sym typeface="Verdana"/>
              </a:rPr>
            </a:br>
            <a:endParaRPr sz="3600"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latin typeface="Verdana"/>
                <a:ea typeface="Verdana"/>
                <a:cs typeface="Verdana"/>
                <a:sym typeface="Verdana"/>
              </a:rPr>
              <a:t>Should student (Y) be admitted to the PhD program?</a:t>
            </a:r>
            <a:endParaRPr sz="3600"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63" name="Google Shape;263;p33"/>
          <p:cNvSpPr txBox="1"/>
          <p:nvPr/>
        </p:nvSpPr>
        <p:spPr>
          <a:xfrm>
            <a:off x="766000" y="4062500"/>
            <a:ext cx="5393700" cy="38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latin typeface="Verdana"/>
                <a:ea typeface="Verdana"/>
                <a:cs typeface="Verdana"/>
                <a:sym typeface="Verdana"/>
              </a:rPr>
              <a:t>The attributes of email spam are (X)</a:t>
            </a:r>
            <a:endParaRPr sz="3600"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latin typeface="Verdana"/>
                <a:ea typeface="Verdana"/>
                <a:cs typeface="Verdana"/>
                <a:sym typeface="Verdana"/>
              </a:rPr>
              <a:t>The attributes of a PhD candidate are (X)</a:t>
            </a:r>
            <a:endParaRPr sz="3600"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64" name="Google Shape;264;p33"/>
          <p:cNvSpPr txBox="1"/>
          <p:nvPr/>
        </p:nvSpPr>
        <p:spPr>
          <a:xfrm>
            <a:off x="6456538" y="4032900"/>
            <a:ext cx="1093800" cy="62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None/>
            </a:pPr>
            <a:r>
              <a:rPr lang="en-US" sz="4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→</a:t>
            </a:r>
            <a:endParaRPr/>
          </a:p>
        </p:txBody>
      </p:sp>
      <p:sp>
        <p:nvSpPr>
          <p:cNvPr id="265" name="Google Shape;265;p33"/>
          <p:cNvSpPr txBox="1"/>
          <p:nvPr/>
        </p:nvSpPr>
        <p:spPr>
          <a:xfrm>
            <a:off x="6456538" y="5781100"/>
            <a:ext cx="1093800" cy="62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None/>
            </a:pPr>
            <a:r>
              <a:rPr lang="en-US" sz="4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→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60"/>
          <p:cNvSpPr txBox="1">
            <a:spLocks noGrp="1"/>
          </p:cNvSpPr>
          <p:nvPr>
            <p:ph type="title"/>
          </p:nvPr>
        </p:nvSpPr>
        <p:spPr>
          <a:xfrm>
            <a:off x="1117709" y="327810"/>
            <a:ext cx="14022300" cy="9999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Ranking</a:t>
            </a:r>
            <a:endParaRPr/>
          </a:p>
        </p:txBody>
      </p:sp>
      <p:sp>
        <p:nvSpPr>
          <p:cNvPr id="580" name="Google Shape;580;p60"/>
          <p:cNvSpPr txBox="1">
            <a:spLocks noGrp="1"/>
          </p:cNvSpPr>
          <p:nvPr>
            <p:ph type="body" idx="1"/>
          </p:nvPr>
        </p:nvSpPr>
        <p:spPr>
          <a:xfrm>
            <a:off x="1117709" y="1590263"/>
            <a:ext cx="14022300" cy="6311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333"/>
              </a:spcBef>
              <a:spcAft>
                <a:spcPts val="0"/>
              </a:spcAft>
              <a:buNone/>
            </a:pPr>
            <a:r>
              <a:rPr lang="en-US" b="1"/>
              <a:t>Applications:</a:t>
            </a:r>
            <a:r>
              <a:rPr lang="en-US"/>
              <a:t> Web search, recommender systems, bibliometrics, social networks (e.g., opinion leaders) and the </a:t>
            </a:r>
            <a:r>
              <a:rPr lang="en-US" u="sng"/>
              <a:t>NBA draft</a:t>
            </a:r>
            <a:r>
              <a:rPr lang="en-US"/>
              <a:t>.</a:t>
            </a:r>
            <a:endParaRPr/>
          </a:p>
        </p:txBody>
      </p:sp>
      <p:grpSp>
        <p:nvGrpSpPr>
          <p:cNvPr id="581" name="Google Shape;581;p60"/>
          <p:cNvGrpSpPr/>
          <p:nvPr/>
        </p:nvGrpSpPr>
        <p:grpSpPr>
          <a:xfrm>
            <a:off x="4515363" y="4178875"/>
            <a:ext cx="7225275" cy="3607825"/>
            <a:chOff x="4515363" y="4255075"/>
            <a:chExt cx="7225275" cy="3607825"/>
          </a:xfrm>
        </p:grpSpPr>
        <p:pic>
          <p:nvPicPr>
            <p:cNvPr id="582" name="Google Shape;582;p60"/>
            <p:cNvPicPr preferRelativeResize="0"/>
            <p:nvPr/>
          </p:nvPicPr>
          <p:blipFill rotWithShape="1">
            <a:blip r:embed="rId3">
              <a:alphaModFix/>
            </a:blip>
            <a:srcRect b="74371"/>
            <a:stretch/>
          </p:blipFill>
          <p:spPr>
            <a:xfrm>
              <a:off x="4515363" y="4255075"/>
              <a:ext cx="7225275" cy="3345026"/>
            </a:xfrm>
            <a:prstGeom prst="rect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pic>
        <p:sp>
          <p:nvSpPr>
            <p:cNvPr id="583" name="Google Shape;583;p60"/>
            <p:cNvSpPr txBox="1"/>
            <p:nvPr/>
          </p:nvSpPr>
          <p:spPr>
            <a:xfrm>
              <a:off x="6970625" y="7600100"/>
              <a:ext cx="4770000" cy="26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latin typeface="Verdana"/>
                  <a:ea typeface="Verdana"/>
                  <a:cs typeface="Verdana"/>
                  <a:sym typeface="Verdana"/>
                </a:rPr>
                <a:t>source: http://www.tothemean.com/2018/06/10/nba-draft-2018.html</a:t>
              </a:r>
              <a:endParaRPr sz="1000">
                <a:latin typeface="Verdana"/>
                <a:ea typeface="Verdana"/>
                <a:cs typeface="Verdana"/>
                <a:sym typeface="Verdana"/>
              </a:endParaRPr>
            </a:p>
          </p:txBody>
        </p: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61"/>
          <p:cNvSpPr txBox="1">
            <a:spLocks noGrp="1"/>
          </p:cNvSpPr>
          <p:nvPr>
            <p:ph type="title"/>
          </p:nvPr>
        </p:nvSpPr>
        <p:spPr>
          <a:xfrm>
            <a:off x="1117709" y="327810"/>
            <a:ext cx="14022300" cy="9999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Outlier Detection</a:t>
            </a:r>
            <a:endParaRPr/>
          </a:p>
        </p:txBody>
      </p:sp>
      <p:sp>
        <p:nvSpPr>
          <p:cNvPr id="590" name="Google Shape;590;p61"/>
          <p:cNvSpPr txBox="1">
            <a:spLocks noGrp="1"/>
          </p:cNvSpPr>
          <p:nvPr>
            <p:ph type="body" idx="1"/>
          </p:nvPr>
        </p:nvSpPr>
        <p:spPr>
          <a:xfrm>
            <a:off x="1117700" y="1590268"/>
            <a:ext cx="14022300" cy="2495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533400" algn="l" rtl="0">
              <a:spcBef>
                <a:spcPts val="1333"/>
              </a:spcBef>
              <a:spcAft>
                <a:spcPts val="0"/>
              </a:spcAft>
              <a:buSzPts val="4800"/>
              <a:buChar char="•"/>
            </a:pPr>
            <a:r>
              <a:rPr lang="en-US"/>
              <a:t>Find set of objects that are considerably dissimilar from the remainder of the data</a:t>
            </a:r>
            <a:endParaRPr/>
          </a:p>
          <a:p>
            <a:pPr marL="457200" lvl="0" indent="-533400" algn="l" rtl="0">
              <a:spcBef>
                <a:spcPts val="0"/>
              </a:spcBef>
              <a:spcAft>
                <a:spcPts val="0"/>
              </a:spcAft>
              <a:buSzPts val="4800"/>
              <a:buChar char="•"/>
            </a:pPr>
            <a:r>
              <a:rPr lang="en-US"/>
              <a:t>Usually coupled with trend analysis</a:t>
            </a:r>
            <a:endParaRPr/>
          </a:p>
        </p:txBody>
      </p:sp>
      <p:sp>
        <p:nvSpPr>
          <p:cNvPr id="591" name="Google Shape;591;p61"/>
          <p:cNvSpPr/>
          <p:nvPr/>
        </p:nvSpPr>
        <p:spPr>
          <a:xfrm>
            <a:off x="4080175" y="5105772"/>
            <a:ext cx="6428075" cy="1541925"/>
          </a:xfrm>
          <a:custGeom>
            <a:avLst/>
            <a:gdLst/>
            <a:ahLst/>
            <a:cxnLst/>
            <a:rect l="l" t="t" r="r" b="b"/>
            <a:pathLst>
              <a:path w="257123" h="61677" extrusionOk="0">
                <a:moveTo>
                  <a:pt x="0" y="61677"/>
                </a:moveTo>
                <a:cubicBezTo>
                  <a:pt x="8223" y="59068"/>
                  <a:pt x="34315" y="55510"/>
                  <a:pt x="49338" y="46022"/>
                </a:cubicBezTo>
                <a:cubicBezTo>
                  <a:pt x="64361" y="36534"/>
                  <a:pt x="80174" y="11944"/>
                  <a:pt x="90136" y="4749"/>
                </a:cubicBezTo>
                <a:cubicBezTo>
                  <a:pt x="100098" y="-2446"/>
                  <a:pt x="100336" y="5"/>
                  <a:pt x="109112" y="2851"/>
                </a:cubicBezTo>
                <a:cubicBezTo>
                  <a:pt x="117888" y="5697"/>
                  <a:pt x="129116" y="21274"/>
                  <a:pt x="142794" y="21827"/>
                </a:cubicBezTo>
                <a:cubicBezTo>
                  <a:pt x="156472" y="22381"/>
                  <a:pt x="177583" y="7121"/>
                  <a:pt x="191182" y="6172"/>
                </a:cubicBezTo>
                <a:cubicBezTo>
                  <a:pt x="204781" y="5223"/>
                  <a:pt x="213400" y="14158"/>
                  <a:pt x="224390" y="16135"/>
                </a:cubicBezTo>
                <a:cubicBezTo>
                  <a:pt x="235380" y="18112"/>
                  <a:pt x="251668" y="17716"/>
                  <a:pt x="257123" y="18032"/>
                </a:cubicBezTo>
              </a:path>
            </a:pathLst>
          </a:custGeom>
          <a:noFill/>
          <a:ln w="28575" cap="flat" cmpd="sng">
            <a:solidFill>
              <a:srgbClr val="9900FF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592" name="Google Shape;592;p61"/>
          <p:cNvSpPr/>
          <p:nvPr/>
        </p:nvSpPr>
        <p:spPr>
          <a:xfrm>
            <a:off x="4341100" y="6137725"/>
            <a:ext cx="6179025" cy="1079250"/>
          </a:xfrm>
          <a:custGeom>
            <a:avLst/>
            <a:gdLst/>
            <a:ahLst/>
            <a:cxnLst/>
            <a:rect l="l" t="t" r="r" b="b"/>
            <a:pathLst>
              <a:path w="247161" h="43170" extrusionOk="0">
                <a:moveTo>
                  <a:pt x="0" y="43170"/>
                </a:moveTo>
                <a:cubicBezTo>
                  <a:pt x="9725" y="41668"/>
                  <a:pt x="42459" y="40323"/>
                  <a:pt x="58351" y="34156"/>
                </a:cubicBezTo>
                <a:cubicBezTo>
                  <a:pt x="74243" y="27989"/>
                  <a:pt x="82466" y="9330"/>
                  <a:pt x="95354" y="6167"/>
                </a:cubicBezTo>
                <a:cubicBezTo>
                  <a:pt x="108242" y="3004"/>
                  <a:pt x="123897" y="11306"/>
                  <a:pt x="135678" y="15180"/>
                </a:cubicBezTo>
                <a:cubicBezTo>
                  <a:pt x="147459" y="19054"/>
                  <a:pt x="156867" y="30045"/>
                  <a:pt x="166039" y="29412"/>
                </a:cubicBezTo>
                <a:cubicBezTo>
                  <a:pt x="175211" y="28780"/>
                  <a:pt x="177188" y="16287"/>
                  <a:pt x="190708" y="11385"/>
                </a:cubicBezTo>
                <a:cubicBezTo>
                  <a:pt x="204228" y="6483"/>
                  <a:pt x="237752" y="1898"/>
                  <a:pt x="247161" y="0"/>
                </a:cubicBezTo>
              </a:path>
            </a:pathLst>
          </a:custGeom>
          <a:noFill/>
          <a:ln w="28575" cap="flat" cmpd="sng">
            <a:solidFill>
              <a:srgbClr val="9900FF"/>
            </a:solidFill>
            <a:prstDash val="dash"/>
            <a:round/>
            <a:headEnd type="none" w="med" len="med"/>
            <a:tailEnd type="none" w="med" len="med"/>
          </a:ln>
        </p:spPr>
      </p:sp>
      <p:grpSp>
        <p:nvGrpSpPr>
          <p:cNvPr id="593" name="Google Shape;593;p61"/>
          <p:cNvGrpSpPr/>
          <p:nvPr/>
        </p:nvGrpSpPr>
        <p:grpSpPr>
          <a:xfrm>
            <a:off x="4429175" y="4572000"/>
            <a:ext cx="5892275" cy="2894200"/>
            <a:chOff x="4429175" y="4572000"/>
            <a:chExt cx="5892275" cy="2894200"/>
          </a:xfrm>
        </p:grpSpPr>
        <p:sp>
          <p:nvSpPr>
            <p:cNvPr id="594" name="Google Shape;594;p61"/>
            <p:cNvSpPr/>
            <p:nvPr/>
          </p:nvSpPr>
          <p:spPr>
            <a:xfrm>
              <a:off x="6326775" y="5640313"/>
              <a:ext cx="261000" cy="261000"/>
            </a:xfrm>
            <a:prstGeom prst="ellipse">
              <a:avLst/>
            </a:prstGeom>
            <a:solidFill>
              <a:srgbClr val="4A86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61"/>
            <p:cNvSpPr/>
            <p:nvPr/>
          </p:nvSpPr>
          <p:spPr>
            <a:xfrm>
              <a:off x="7237050" y="6019050"/>
              <a:ext cx="261000" cy="261000"/>
            </a:xfrm>
            <a:prstGeom prst="ellipse">
              <a:avLst/>
            </a:prstGeom>
            <a:solidFill>
              <a:srgbClr val="4A86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61"/>
            <p:cNvSpPr/>
            <p:nvPr/>
          </p:nvSpPr>
          <p:spPr>
            <a:xfrm>
              <a:off x="5299450" y="6280050"/>
              <a:ext cx="261000" cy="261000"/>
            </a:xfrm>
            <a:prstGeom prst="ellipse">
              <a:avLst/>
            </a:prstGeom>
            <a:solidFill>
              <a:srgbClr val="4A86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61"/>
            <p:cNvSpPr/>
            <p:nvPr/>
          </p:nvSpPr>
          <p:spPr>
            <a:xfrm>
              <a:off x="5560450" y="6601075"/>
              <a:ext cx="261000" cy="261000"/>
            </a:xfrm>
            <a:prstGeom prst="ellipse">
              <a:avLst/>
            </a:prstGeom>
            <a:solidFill>
              <a:srgbClr val="4A86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61"/>
            <p:cNvSpPr/>
            <p:nvPr/>
          </p:nvSpPr>
          <p:spPr>
            <a:xfrm>
              <a:off x="5963750" y="6019050"/>
              <a:ext cx="261000" cy="261000"/>
            </a:xfrm>
            <a:prstGeom prst="ellipse">
              <a:avLst/>
            </a:prstGeom>
            <a:solidFill>
              <a:srgbClr val="4A86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61"/>
            <p:cNvSpPr/>
            <p:nvPr/>
          </p:nvSpPr>
          <p:spPr>
            <a:xfrm>
              <a:off x="4429175" y="6789125"/>
              <a:ext cx="261000" cy="261000"/>
            </a:xfrm>
            <a:prstGeom prst="ellipse">
              <a:avLst/>
            </a:prstGeom>
            <a:solidFill>
              <a:srgbClr val="4A86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61"/>
            <p:cNvSpPr/>
            <p:nvPr/>
          </p:nvSpPr>
          <p:spPr>
            <a:xfrm>
              <a:off x="6409775" y="5302163"/>
              <a:ext cx="261000" cy="261000"/>
            </a:xfrm>
            <a:prstGeom prst="ellipse">
              <a:avLst/>
            </a:prstGeom>
            <a:solidFill>
              <a:srgbClr val="4A86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61"/>
            <p:cNvSpPr/>
            <p:nvPr/>
          </p:nvSpPr>
          <p:spPr>
            <a:xfrm>
              <a:off x="7785625" y="6019050"/>
              <a:ext cx="261000" cy="261000"/>
            </a:xfrm>
            <a:prstGeom prst="ellipse">
              <a:avLst/>
            </a:prstGeom>
            <a:solidFill>
              <a:srgbClr val="4A86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61"/>
            <p:cNvSpPr/>
            <p:nvPr/>
          </p:nvSpPr>
          <p:spPr>
            <a:xfrm>
              <a:off x="8510350" y="5901313"/>
              <a:ext cx="261000" cy="261000"/>
            </a:xfrm>
            <a:prstGeom prst="ellipse">
              <a:avLst/>
            </a:prstGeom>
            <a:solidFill>
              <a:srgbClr val="4A86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61"/>
            <p:cNvSpPr/>
            <p:nvPr/>
          </p:nvSpPr>
          <p:spPr>
            <a:xfrm>
              <a:off x="7024725" y="5698925"/>
              <a:ext cx="261000" cy="261000"/>
            </a:xfrm>
            <a:prstGeom prst="ellipse">
              <a:avLst/>
            </a:prstGeom>
            <a:solidFill>
              <a:srgbClr val="4A86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61"/>
            <p:cNvSpPr/>
            <p:nvPr/>
          </p:nvSpPr>
          <p:spPr>
            <a:xfrm>
              <a:off x="8721350" y="5441975"/>
              <a:ext cx="261000" cy="261000"/>
            </a:xfrm>
            <a:prstGeom prst="ellipse">
              <a:avLst/>
            </a:prstGeom>
            <a:solidFill>
              <a:srgbClr val="4A86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61"/>
            <p:cNvSpPr/>
            <p:nvPr/>
          </p:nvSpPr>
          <p:spPr>
            <a:xfrm>
              <a:off x="9398075" y="5901313"/>
              <a:ext cx="261000" cy="261000"/>
            </a:xfrm>
            <a:prstGeom prst="ellipse">
              <a:avLst/>
            </a:prstGeom>
            <a:solidFill>
              <a:srgbClr val="4A86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61"/>
            <p:cNvSpPr/>
            <p:nvPr/>
          </p:nvSpPr>
          <p:spPr>
            <a:xfrm>
              <a:off x="10060450" y="5698913"/>
              <a:ext cx="261000" cy="261000"/>
            </a:xfrm>
            <a:prstGeom prst="ellipse">
              <a:avLst/>
            </a:prstGeom>
            <a:solidFill>
              <a:srgbClr val="4A86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61"/>
            <p:cNvSpPr/>
            <p:nvPr/>
          </p:nvSpPr>
          <p:spPr>
            <a:xfrm>
              <a:off x="8249350" y="6340063"/>
              <a:ext cx="261000" cy="261000"/>
            </a:xfrm>
            <a:prstGeom prst="ellipse">
              <a:avLst/>
            </a:prstGeom>
            <a:solidFill>
              <a:srgbClr val="4A86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61"/>
            <p:cNvSpPr/>
            <p:nvPr/>
          </p:nvSpPr>
          <p:spPr>
            <a:xfrm>
              <a:off x="7947650" y="4572000"/>
              <a:ext cx="362400" cy="320400"/>
            </a:xfrm>
            <a:prstGeom prst="triangle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/>
            </a:p>
          </p:txBody>
        </p:sp>
        <p:sp>
          <p:nvSpPr>
            <p:cNvPr id="609" name="Google Shape;609;p61"/>
            <p:cNvSpPr/>
            <p:nvPr/>
          </p:nvSpPr>
          <p:spPr>
            <a:xfrm>
              <a:off x="6807950" y="7145800"/>
              <a:ext cx="362400" cy="320400"/>
            </a:xfrm>
            <a:prstGeom prst="smileyFace">
              <a:avLst>
                <a:gd name="adj" fmla="val 4653"/>
              </a:avLst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62"/>
          <p:cNvSpPr txBox="1">
            <a:spLocks noGrp="1"/>
          </p:cNvSpPr>
          <p:nvPr>
            <p:ph type="title"/>
          </p:nvPr>
        </p:nvSpPr>
        <p:spPr>
          <a:xfrm>
            <a:off x="1117709" y="327810"/>
            <a:ext cx="14022300" cy="9999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Outlier Detection</a:t>
            </a:r>
            <a:endParaRPr/>
          </a:p>
        </p:txBody>
      </p:sp>
      <p:sp>
        <p:nvSpPr>
          <p:cNvPr id="616" name="Google Shape;616;p62"/>
          <p:cNvSpPr txBox="1">
            <a:spLocks noGrp="1"/>
          </p:cNvSpPr>
          <p:nvPr>
            <p:ph type="body" idx="1"/>
          </p:nvPr>
        </p:nvSpPr>
        <p:spPr>
          <a:xfrm>
            <a:off x="1117709" y="1590263"/>
            <a:ext cx="14022300" cy="6311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333"/>
              </a:spcBef>
              <a:spcAft>
                <a:spcPts val="0"/>
              </a:spcAft>
              <a:buNone/>
            </a:pPr>
            <a:r>
              <a:rPr lang="en-US" b="1"/>
              <a:t>Techniques:</a:t>
            </a:r>
            <a:r>
              <a:rPr lang="en-US"/>
              <a:t> signal processing, time-series analysis, and also clustering.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63"/>
          <p:cNvSpPr txBox="1">
            <a:spLocks noGrp="1"/>
          </p:cNvSpPr>
          <p:nvPr>
            <p:ph type="title"/>
          </p:nvPr>
        </p:nvSpPr>
        <p:spPr>
          <a:xfrm>
            <a:off x="1117709" y="327810"/>
            <a:ext cx="14022300" cy="9999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Outlier Detection</a:t>
            </a:r>
            <a:endParaRPr/>
          </a:p>
        </p:txBody>
      </p:sp>
      <p:sp>
        <p:nvSpPr>
          <p:cNvPr id="623" name="Google Shape;623;p63"/>
          <p:cNvSpPr txBox="1">
            <a:spLocks noGrp="1"/>
          </p:cNvSpPr>
          <p:nvPr>
            <p:ph type="body" idx="1"/>
          </p:nvPr>
        </p:nvSpPr>
        <p:spPr>
          <a:xfrm>
            <a:off x="1117709" y="1590263"/>
            <a:ext cx="14022300" cy="6311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333"/>
              </a:spcBef>
              <a:spcAft>
                <a:spcPts val="0"/>
              </a:spcAft>
              <a:buNone/>
            </a:pPr>
            <a:r>
              <a:rPr lang="en-US" b="1"/>
              <a:t>Applications:</a:t>
            </a:r>
            <a:r>
              <a:rPr lang="en-US"/>
              <a:t> </a:t>
            </a:r>
            <a:r>
              <a:rPr lang="en-US" u="sng"/>
              <a:t>fraud detection</a:t>
            </a:r>
            <a:r>
              <a:rPr lang="en-US"/>
              <a:t>, </a:t>
            </a:r>
            <a:r>
              <a:rPr lang="en-US" u="sng"/>
              <a:t>network security</a:t>
            </a:r>
            <a:r>
              <a:rPr lang="en-US"/>
              <a:t>, </a:t>
            </a:r>
            <a:r>
              <a:rPr lang="en-US" u="sng"/>
              <a:t>mining software bugs</a:t>
            </a:r>
            <a:r>
              <a:rPr lang="en-US"/>
              <a:t>, event detection, and clinical diagnosis.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64"/>
          <p:cNvSpPr txBox="1">
            <a:spLocks noGrp="1"/>
          </p:cNvSpPr>
          <p:nvPr>
            <p:ph type="title"/>
          </p:nvPr>
        </p:nvSpPr>
        <p:spPr>
          <a:xfrm>
            <a:off x="1117709" y="327810"/>
            <a:ext cx="14022300" cy="9999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Outlier Detection</a:t>
            </a:r>
            <a:endParaRPr/>
          </a:p>
        </p:txBody>
      </p:sp>
      <p:sp>
        <p:nvSpPr>
          <p:cNvPr id="630" name="Google Shape;630;p64"/>
          <p:cNvSpPr txBox="1">
            <a:spLocks noGrp="1"/>
          </p:cNvSpPr>
          <p:nvPr>
            <p:ph type="body" idx="1"/>
          </p:nvPr>
        </p:nvSpPr>
        <p:spPr>
          <a:xfrm>
            <a:off x="1117709" y="1590263"/>
            <a:ext cx="14022300" cy="6311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333"/>
              </a:spcBef>
              <a:spcAft>
                <a:spcPts val="0"/>
              </a:spcAft>
              <a:buNone/>
            </a:pPr>
            <a:r>
              <a:rPr lang="en-US" b="1"/>
              <a:t>Applications:</a:t>
            </a:r>
            <a:r>
              <a:rPr lang="en-US"/>
              <a:t> fraud detection, network security, mining software bugs, </a:t>
            </a:r>
            <a:r>
              <a:rPr lang="en-US" u="sng"/>
              <a:t>event detection</a:t>
            </a:r>
            <a:r>
              <a:rPr lang="en-US"/>
              <a:t>, and clinical diagnosis.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65"/>
          <p:cNvSpPr txBox="1">
            <a:spLocks noGrp="1"/>
          </p:cNvSpPr>
          <p:nvPr>
            <p:ph type="title"/>
          </p:nvPr>
        </p:nvSpPr>
        <p:spPr>
          <a:xfrm>
            <a:off x="1117709" y="327810"/>
            <a:ext cx="14022300" cy="9999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Outlier Detection</a:t>
            </a:r>
            <a:endParaRPr/>
          </a:p>
        </p:txBody>
      </p:sp>
      <p:sp>
        <p:nvSpPr>
          <p:cNvPr id="637" name="Google Shape;637;p65"/>
          <p:cNvSpPr txBox="1">
            <a:spLocks noGrp="1"/>
          </p:cNvSpPr>
          <p:nvPr>
            <p:ph type="body" idx="1"/>
          </p:nvPr>
        </p:nvSpPr>
        <p:spPr>
          <a:xfrm>
            <a:off x="1117709" y="1590263"/>
            <a:ext cx="14022300" cy="6311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333"/>
              </a:spcBef>
              <a:spcAft>
                <a:spcPts val="0"/>
              </a:spcAft>
              <a:buNone/>
            </a:pPr>
            <a:r>
              <a:rPr lang="en-US" b="1"/>
              <a:t>Applications:</a:t>
            </a:r>
            <a:r>
              <a:rPr lang="en-US"/>
              <a:t> fraud detection, network security, mining software bugs, event detection, and </a:t>
            </a:r>
            <a:r>
              <a:rPr lang="en-US" u="sng"/>
              <a:t>clinical diagnosis</a:t>
            </a:r>
            <a:r>
              <a:rPr lang="en-US"/>
              <a:t>.</a:t>
            </a:r>
            <a:endParaRPr/>
          </a:p>
        </p:txBody>
      </p:sp>
      <p:pic>
        <p:nvPicPr>
          <p:cNvPr id="638" name="Google Shape;638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99762" y="4572000"/>
            <a:ext cx="5256472" cy="3504323"/>
          </a:xfrm>
          <a:prstGeom prst="rect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66"/>
          <p:cNvSpPr txBox="1">
            <a:spLocks noGrp="1"/>
          </p:cNvSpPr>
          <p:nvPr>
            <p:ph type="title"/>
          </p:nvPr>
        </p:nvSpPr>
        <p:spPr>
          <a:xfrm>
            <a:off x="1117709" y="327810"/>
            <a:ext cx="14022170" cy="999996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you should know</a:t>
            </a:r>
            <a:endParaRPr/>
          </a:p>
        </p:txBody>
      </p:sp>
      <p:sp>
        <p:nvSpPr>
          <p:cNvPr id="644" name="Google Shape;644;p66"/>
          <p:cNvSpPr txBox="1">
            <a:spLocks noGrp="1"/>
          </p:cNvSpPr>
          <p:nvPr>
            <p:ph type="body" idx="1"/>
          </p:nvPr>
        </p:nvSpPr>
        <p:spPr>
          <a:xfrm>
            <a:off x="1117709" y="1590263"/>
            <a:ext cx="14022170" cy="6311091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533400" algn="l" rtl="0">
              <a:spcBef>
                <a:spcPts val="1333"/>
              </a:spcBef>
              <a:spcAft>
                <a:spcPts val="0"/>
              </a:spcAft>
              <a:buSzPts val="4800"/>
              <a:buChar char="•"/>
            </a:pPr>
            <a:r>
              <a:rPr lang="en-US"/>
              <a:t>Basic functionalities of data mining</a:t>
            </a:r>
            <a:endParaRPr/>
          </a:p>
          <a:p>
            <a:pPr marL="457200" lvl="0" indent="-533400" algn="l" rtl="0">
              <a:spcBef>
                <a:spcPts val="0"/>
              </a:spcBef>
              <a:spcAft>
                <a:spcPts val="0"/>
              </a:spcAft>
              <a:buSzPts val="4800"/>
              <a:buChar char="•"/>
            </a:pPr>
            <a:r>
              <a:rPr lang="en-US"/>
              <a:t>How functionalities differ from each other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84B"/>
        </a:solid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 hidden="1">
            <a:extLst>
              <a:ext uri="{FF2B5EF4-FFF2-40B4-BE49-F238E27FC236}">
                <a16:creationId xmlns="" xmlns:a16="http://schemas.microsoft.com/office/drawing/2014/main" id="{B3C7C778-695C-E244-8B73-07CC807FD5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213" y="152087"/>
            <a:ext cx="14991467" cy="1247467"/>
          </a:xfrm>
        </p:spPr>
        <p:txBody>
          <a:bodyPr/>
          <a:lstStyle/>
          <a:p>
            <a:r>
              <a:rPr lang="en-US" altLang="zh-CN" sz="3556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School</a:t>
            </a:r>
            <a:r>
              <a:rPr lang="zh-CN" altLang="en-US" sz="3556" dirty="0">
                <a:latin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3556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of</a:t>
            </a:r>
            <a:r>
              <a:rPr lang="zh-CN" altLang="en-US" sz="3556" dirty="0">
                <a:latin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3556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Information,</a:t>
            </a:r>
            <a:r>
              <a:rPr lang="zh-CN" altLang="en-US" sz="3556" dirty="0">
                <a:latin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3556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University</a:t>
            </a:r>
            <a:r>
              <a:rPr lang="zh-CN" altLang="en-US" sz="3556" dirty="0">
                <a:latin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3556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of</a:t>
            </a:r>
            <a:r>
              <a:rPr lang="zh-CN" altLang="en-US" sz="3556" dirty="0">
                <a:latin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3556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Michigan</a:t>
            </a:r>
            <a:endParaRPr lang="en-US" sz="3556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83" name="Image 1" descr="The maize block M logo for the University of Michigan and text read as School of Information, University of Michigan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3214" y="1279526"/>
            <a:ext cx="15698754" cy="2003781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1">
            <a:extLst>
              <a:ext uri="{FF2B5EF4-FFF2-40B4-BE49-F238E27FC236}">
                <a16:creationId xmlns="" xmlns:a16="http://schemas.microsoft.com/office/drawing/2014/main" id="{80F3E996-942B-3F47-A9EC-8352EB9EB088}"/>
              </a:ext>
            </a:extLst>
          </p:cNvPr>
          <p:cNvSpPr txBox="1">
            <a:spLocks/>
          </p:cNvSpPr>
          <p:nvPr/>
        </p:nvSpPr>
        <p:spPr>
          <a:xfrm>
            <a:off x="3958" y="4620885"/>
            <a:ext cx="16256000" cy="187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2533" tIns="81289" rIns="162533" bIns="81289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73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11C3C"/>
              </a:buClr>
              <a:buSzPts val="2500"/>
              <a:buFont typeface="Arial"/>
              <a:buChar char="•"/>
              <a:defRPr sz="2500" b="0" i="0" u="none" strike="noStrike" cap="none">
                <a:solidFill>
                  <a:srgbClr val="011C3C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C7C7C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rgbClr val="7C7C7C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C7C7C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7C7C7C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7C7C7C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rgbClr val="7C7C7C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7C7C7C"/>
              </a:buClr>
              <a:buSzPts val="1200"/>
              <a:buFont typeface="Arial"/>
              <a:buChar char="»"/>
              <a:defRPr sz="1200" b="0" i="0" u="none" strike="noStrike" cap="none">
                <a:solidFill>
                  <a:srgbClr val="7C7C7C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altLang="zh-CN" sz="6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Georgia"/>
              </a:rPr>
              <a:t>Qiaozhu</a:t>
            </a:r>
            <a:r>
              <a:rPr lang="zh-CN" altLang="en-US" sz="6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Georgia"/>
              </a:rPr>
              <a:t> </a:t>
            </a:r>
            <a:r>
              <a:rPr lang="en-US" altLang="zh-CN" sz="6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Georgia"/>
              </a:rPr>
              <a:t>Mei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US" altLang="zh-CN" sz="4267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Georgia"/>
              </a:rPr>
              <a:t>School</a:t>
            </a:r>
            <a:r>
              <a:rPr lang="en-US" altLang="zh-CN" sz="4267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Georgia"/>
                <a:cs typeface="Verdana" panose="020B0604030504040204" pitchFamily="34" charset="0"/>
                <a:sym typeface="Georgia"/>
              </a:rPr>
              <a:t> </a:t>
            </a:r>
            <a:r>
              <a:rPr lang="en-US" altLang="zh-CN" sz="4267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Georgia"/>
              </a:rPr>
              <a:t>of</a:t>
            </a:r>
            <a:r>
              <a:rPr lang="en-US" altLang="zh-CN" sz="4267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Georgia"/>
                <a:cs typeface="Verdana" panose="020B0604030504040204" pitchFamily="34" charset="0"/>
                <a:sym typeface="Georgia"/>
              </a:rPr>
              <a:t> </a:t>
            </a:r>
            <a:r>
              <a:rPr lang="en-US" altLang="zh-CN" sz="4267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Georgia"/>
              </a:rPr>
              <a:t>Information</a:t>
            </a:r>
            <a:endParaRPr lang="en-US" sz="4267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sym typeface="Georgia"/>
            </a:endParaRPr>
          </a:p>
          <a:p>
            <a:pPr marL="0" indent="0" algn="ctr">
              <a:spcBef>
                <a:spcPts val="0"/>
              </a:spcBef>
              <a:buNone/>
            </a:pPr>
            <a:endParaRPr lang="en-US" sz="4800" dirty="0">
              <a:solidFill>
                <a:srgbClr val="EFEFE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80" name="TextBox 2"/>
          <p:cNvSpPr txBox="1">
            <a:spLocks noGrp="1"/>
          </p:cNvSpPr>
          <p:nvPr>
            <p:ph type="body" idx="1"/>
          </p:nvPr>
        </p:nvSpPr>
        <p:spPr>
          <a:xfrm>
            <a:off x="1196097" y="8161837"/>
            <a:ext cx="14020800" cy="704942"/>
          </a:xfrm>
        </p:spPr>
        <p:txBody>
          <a:bodyPr/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22" dirty="0">
                <a:solidFill>
                  <a:schemeClr val="bg1"/>
                </a:solidFill>
              </a:rPr>
              <a:t>All Content © </a:t>
            </a:r>
            <a:r>
              <a:rPr lang="en-US" altLang="zh-CN" sz="1422" dirty="0">
                <a:solidFill>
                  <a:schemeClr val="bg1"/>
                </a:solidFill>
              </a:rPr>
              <a:t>Presenter</a:t>
            </a:r>
            <a:endParaRPr lang="en-US" sz="1422" dirty="0">
              <a:solidFill>
                <a:schemeClr val="bg1"/>
              </a:solidFill>
            </a:endParaRPr>
          </a:p>
        </p:txBody>
      </p:sp>
      <p:pic>
        <p:nvPicPr>
          <p:cNvPr id="81" name="Image 2" descr=" Icon for CC BY-NC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782449" y="8539869"/>
            <a:ext cx="760284" cy="26600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39133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4"/>
          <p:cNvSpPr txBox="1">
            <a:spLocks noGrp="1"/>
          </p:cNvSpPr>
          <p:nvPr>
            <p:ph type="title"/>
          </p:nvPr>
        </p:nvSpPr>
        <p:spPr>
          <a:xfrm>
            <a:off x="1117709" y="327810"/>
            <a:ext cx="14022300" cy="9999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Classification</a:t>
            </a:r>
            <a:endParaRPr/>
          </a:p>
        </p:txBody>
      </p:sp>
      <p:sp>
        <p:nvSpPr>
          <p:cNvPr id="272" name="Google Shape;272;p34"/>
          <p:cNvSpPr txBox="1">
            <a:spLocks noGrp="1"/>
          </p:cNvSpPr>
          <p:nvPr>
            <p:ph type="body" idx="1"/>
          </p:nvPr>
        </p:nvSpPr>
        <p:spPr>
          <a:xfrm>
            <a:off x="1117700" y="1590275"/>
            <a:ext cx="14250000" cy="2009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333"/>
              </a:spcBef>
              <a:spcAft>
                <a:spcPts val="0"/>
              </a:spcAft>
              <a:buNone/>
            </a:pPr>
            <a:r>
              <a:rPr lang="en-US"/>
              <a:t>Classifier: </a:t>
            </a:r>
            <a:endParaRPr/>
          </a:p>
          <a:p>
            <a:pPr marL="0" lvl="0" indent="0" algn="ctr" rtl="0">
              <a:spcBef>
                <a:spcPts val="1333"/>
              </a:spcBef>
              <a:spcAft>
                <a:spcPts val="0"/>
              </a:spcAft>
              <a:buNone/>
            </a:pPr>
            <a:r>
              <a:rPr lang="en-US"/>
              <a:t>attributes (X) → categorical class label (Y)</a:t>
            </a:r>
            <a:endParaRPr/>
          </a:p>
        </p:txBody>
      </p:sp>
      <p:grpSp>
        <p:nvGrpSpPr>
          <p:cNvPr id="273" name="Google Shape;273;p34"/>
          <p:cNvGrpSpPr/>
          <p:nvPr/>
        </p:nvGrpSpPr>
        <p:grpSpPr>
          <a:xfrm>
            <a:off x="4600525" y="4442250"/>
            <a:ext cx="4199650" cy="2107675"/>
            <a:chOff x="4600525" y="4061250"/>
            <a:chExt cx="4199650" cy="2107675"/>
          </a:xfrm>
        </p:grpSpPr>
        <p:sp>
          <p:nvSpPr>
            <p:cNvPr id="274" name="Google Shape;274;p34"/>
            <p:cNvSpPr/>
            <p:nvPr/>
          </p:nvSpPr>
          <p:spPr>
            <a:xfrm>
              <a:off x="5085025" y="5231013"/>
              <a:ext cx="261000" cy="261000"/>
            </a:xfrm>
            <a:prstGeom prst="ellipse">
              <a:avLst/>
            </a:prstGeom>
            <a:solidFill>
              <a:srgbClr val="4A86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34"/>
            <p:cNvSpPr/>
            <p:nvPr/>
          </p:nvSpPr>
          <p:spPr>
            <a:xfrm>
              <a:off x="6018375" y="4889750"/>
              <a:ext cx="261000" cy="261000"/>
            </a:xfrm>
            <a:prstGeom prst="ellipse">
              <a:avLst/>
            </a:prstGeom>
            <a:solidFill>
              <a:srgbClr val="4A86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34"/>
            <p:cNvSpPr/>
            <p:nvPr/>
          </p:nvSpPr>
          <p:spPr>
            <a:xfrm>
              <a:off x="7319375" y="5293000"/>
              <a:ext cx="261000" cy="261000"/>
            </a:xfrm>
            <a:prstGeom prst="ellipse">
              <a:avLst/>
            </a:prstGeom>
            <a:gradFill>
              <a:gsLst>
                <a:gs pos="0">
                  <a:srgbClr val="F5D0D0"/>
                </a:gs>
                <a:gs pos="100000">
                  <a:srgbClr val="D96868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34"/>
            <p:cNvSpPr/>
            <p:nvPr/>
          </p:nvSpPr>
          <p:spPr>
            <a:xfrm>
              <a:off x="4600525" y="5730025"/>
              <a:ext cx="261000" cy="261000"/>
            </a:xfrm>
            <a:prstGeom prst="ellipse">
              <a:avLst/>
            </a:prstGeom>
            <a:solidFill>
              <a:srgbClr val="4A86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34"/>
            <p:cNvSpPr/>
            <p:nvPr/>
          </p:nvSpPr>
          <p:spPr>
            <a:xfrm>
              <a:off x="5235650" y="5907925"/>
              <a:ext cx="261000" cy="261000"/>
            </a:xfrm>
            <a:prstGeom prst="ellipse">
              <a:avLst/>
            </a:prstGeom>
            <a:solidFill>
              <a:srgbClr val="4A86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34"/>
            <p:cNvSpPr/>
            <p:nvPr/>
          </p:nvSpPr>
          <p:spPr>
            <a:xfrm>
              <a:off x="5955425" y="5646925"/>
              <a:ext cx="261000" cy="261000"/>
            </a:xfrm>
            <a:prstGeom prst="ellipse">
              <a:avLst/>
            </a:prstGeom>
            <a:solidFill>
              <a:srgbClr val="4A86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34"/>
            <p:cNvSpPr/>
            <p:nvPr/>
          </p:nvSpPr>
          <p:spPr>
            <a:xfrm>
              <a:off x="4669925" y="4554100"/>
              <a:ext cx="261000" cy="261000"/>
            </a:xfrm>
            <a:prstGeom prst="ellipse">
              <a:avLst/>
            </a:prstGeom>
            <a:solidFill>
              <a:srgbClr val="4A86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34"/>
            <p:cNvSpPr/>
            <p:nvPr/>
          </p:nvSpPr>
          <p:spPr>
            <a:xfrm>
              <a:off x="5085025" y="4158600"/>
              <a:ext cx="261000" cy="261000"/>
            </a:xfrm>
            <a:prstGeom prst="ellipse">
              <a:avLst/>
            </a:prstGeom>
            <a:solidFill>
              <a:srgbClr val="4A86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34"/>
            <p:cNvSpPr/>
            <p:nvPr/>
          </p:nvSpPr>
          <p:spPr>
            <a:xfrm>
              <a:off x="5584325" y="4554100"/>
              <a:ext cx="261000" cy="261000"/>
            </a:xfrm>
            <a:prstGeom prst="ellipse">
              <a:avLst/>
            </a:prstGeom>
            <a:gradFill>
              <a:gsLst>
                <a:gs pos="0">
                  <a:srgbClr val="F5D0D0"/>
                </a:gs>
                <a:gs pos="100000">
                  <a:srgbClr val="D96868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34"/>
            <p:cNvSpPr/>
            <p:nvPr/>
          </p:nvSpPr>
          <p:spPr>
            <a:xfrm>
              <a:off x="7656850" y="4129738"/>
              <a:ext cx="261000" cy="261000"/>
            </a:xfrm>
            <a:prstGeom prst="ellipse">
              <a:avLst/>
            </a:prstGeom>
            <a:gradFill>
              <a:gsLst>
                <a:gs pos="0">
                  <a:srgbClr val="F5D0D0"/>
                </a:gs>
                <a:gs pos="100000">
                  <a:srgbClr val="D96868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34"/>
            <p:cNvSpPr/>
            <p:nvPr/>
          </p:nvSpPr>
          <p:spPr>
            <a:xfrm>
              <a:off x="8222550" y="4061250"/>
              <a:ext cx="261000" cy="261000"/>
            </a:xfrm>
            <a:prstGeom prst="ellipse">
              <a:avLst/>
            </a:prstGeom>
            <a:gradFill>
              <a:gsLst>
                <a:gs pos="0">
                  <a:srgbClr val="F5D0D0"/>
                </a:gs>
                <a:gs pos="100000">
                  <a:srgbClr val="D96868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34"/>
            <p:cNvSpPr/>
            <p:nvPr/>
          </p:nvSpPr>
          <p:spPr>
            <a:xfrm>
              <a:off x="8539175" y="4713550"/>
              <a:ext cx="261000" cy="261000"/>
            </a:xfrm>
            <a:prstGeom prst="ellipse">
              <a:avLst/>
            </a:prstGeom>
            <a:gradFill>
              <a:gsLst>
                <a:gs pos="0">
                  <a:srgbClr val="F5D0D0"/>
                </a:gs>
                <a:gs pos="100000">
                  <a:srgbClr val="D96868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34"/>
            <p:cNvSpPr/>
            <p:nvPr/>
          </p:nvSpPr>
          <p:spPr>
            <a:xfrm>
              <a:off x="7172350" y="4628750"/>
              <a:ext cx="261000" cy="261000"/>
            </a:xfrm>
            <a:prstGeom prst="ellipse">
              <a:avLst/>
            </a:prstGeom>
            <a:gradFill>
              <a:gsLst>
                <a:gs pos="0">
                  <a:srgbClr val="F5D0D0"/>
                </a:gs>
                <a:gs pos="100000">
                  <a:srgbClr val="D96868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34"/>
            <p:cNvSpPr/>
            <p:nvPr/>
          </p:nvSpPr>
          <p:spPr>
            <a:xfrm>
              <a:off x="7807475" y="4806650"/>
              <a:ext cx="261000" cy="261000"/>
            </a:xfrm>
            <a:prstGeom prst="ellipse">
              <a:avLst/>
            </a:prstGeom>
            <a:gradFill>
              <a:gsLst>
                <a:gs pos="0">
                  <a:srgbClr val="F5D0D0"/>
                </a:gs>
                <a:gs pos="100000">
                  <a:srgbClr val="D96868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34"/>
            <p:cNvSpPr/>
            <p:nvPr/>
          </p:nvSpPr>
          <p:spPr>
            <a:xfrm>
              <a:off x="8068475" y="5423525"/>
              <a:ext cx="261000" cy="261000"/>
            </a:xfrm>
            <a:prstGeom prst="ellipse">
              <a:avLst/>
            </a:prstGeom>
            <a:solidFill>
              <a:srgbClr val="4A86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34"/>
            <p:cNvSpPr/>
            <p:nvPr/>
          </p:nvSpPr>
          <p:spPr>
            <a:xfrm>
              <a:off x="6103200" y="4132575"/>
              <a:ext cx="261000" cy="261000"/>
            </a:xfrm>
            <a:prstGeom prst="ellipse">
              <a:avLst/>
            </a:prstGeom>
            <a:solidFill>
              <a:srgbClr val="4A86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34"/>
            <p:cNvSpPr/>
            <p:nvPr/>
          </p:nvSpPr>
          <p:spPr>
            <a:xfrm>
              <a:off x="7656850" y="5907925"/>
              <a:ext cx="261000" cy="261000"/>
            </a:xfrm>
            <a:prstGeom prst="ellipse">
              <a:avLst/>
            </a:prstGeom>
            <a:gradFill>
              <a:gsLst>
                <a:gs pos="0">
                  <a:srgbClr val="F5D0D0"/>
                </a:gs>
                <a:gs pos="100000">
                  <a:srgbClr val="D96868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1" name="Google Shape;291;p34"/>
          <p:cNvGrpSpPr/>
          <p:nvPr/>
        </p:nvGrpSpPr>
        <p:grpSpPr>
          <a:xfrm>
            <a:off x="6764350" y="6288925"/>
            <a:ext cx="555025" cy="682200"/>
            <a:chOff x="6764350" y="5907925"/>
            <a:chExt cx="555025" cy="682200"/>
          </a:xfrm>
        </p:grpSpPr>
        <p:sp>
          <p:nvSpPr>
            <p:cNvPr id="292" name="Google Shape;292;p34"/>
            <p:cNvSpPr/>
            <p:nvPr/>
          </p:nvSpPr>
          <p:spPr>
            <a:xfrm>
              <a:off x="6764350" y="5907925"/>
              <a:ext cx="408000" cy="421200"/>
            </a:xfrm>
            <a:prstGeom prst="ellipse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34"/>
            <p:cNvSpPr txBox="1"/>
            <p:nvPr/>
          </p:nvSpPr>
          <p:spPr>
            <a:xfrm>
              <a:off x="6911375" y="6168925"/>
              <a:ext cx="408000" cy="42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>
                  <a:latin typeface="Verdana"/>
                  <a:ea typeface="Verdana"/>
                  <a:cs typeface="Verdana"/>
                  <a:sym typeface="Verdana"/>
                </a:rPr>
                <a:t>?</a:t>
              </a:r>
              <a:endParaRPr sz="3600">
                <a:latin typeface="Verdana"/>
                <a:ea typeface="Verdana"/>
                <a:cs typeface="Verdana"/>
                <a:sym typeface="Verdana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5"/>
          <p:cNvSpPr txBox="1">
            <a:spLocks noGrp="1"/>
          </p:cNvSpPr>
          <p:nvPr>
            <p:ph type="title"/>
          </p:nvPr>
        </p:nvSpPr>
        <p:spPr>
          <a:xfrm>
            <a:off x="1117709" y="327810"/>
            <a:ext cx="14022300" cy="9999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Classification</a:t>
            </a:r>
            <a:endParaRPr/>
          </a:p>
        </p:txBody>
      </p:sp>
      <p:sp>
        <p:nvSpPr>
          <p:cNvPr id="300" name="Google Shape;300;p35"/>
          <p:cNvSpPr txBox="1">
            <a:spLocks noGrp="1"/>
          </p:cNvSpPr>
          <p:nvPr>
            <p:ph type="body" idx="1"/>
          </p:nvPr>
        </p:nvSpPr>
        <p:spPr>
          <a:xfrm>
            <a:off x="1117709" y="1590263"/>
            <a:ext cx="14022300" cy="6311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333"/>
              </a:spcBef>
              <a:spcAft>
                <a:spcPts val="0"/>
              </a:spcAft>
              <a:buNone/>
            </a:pPr>
            <a:r>
              <a:rPr lang="en-US" b="1"/>
              <a:t>Techniques:</a:t>
            </a:r>
            <a:r>
              <a:rPr lang="en-US"/>
              <a:t> supervised machine learning</a:t>
            </a:r>
            <a:endParaRPr/>
          </a:p>
          <a:p>
            <a:pPr marL="914400" lvl="0" indent="-533400" algn="l" rtl="0">
              <a:spcBef>
                <a:spcPts val="1333"/>
              </a:spcBef>
              <a:spcAft>
                <a:spcPts val="0"/>
              </a:spcAft>
              <a:buSzPts val="4800"/>
              <a:buChar char="•"/>
            </a:pPr>
            <a:r>
              <a:rPr lang="en-US"/>
              <a:t>Classifier is trained using labeled training data to identify unlabeled data.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6"/>
          <p:cNvSpPr txBox="1">
            <a:spLocks noGrp="1"/>
          </p:cNvSpPr>
          <p:nvPr>
            <p:ph type="title"/>
          </p:nvPr>
        </p:nvSpPr>
        <p:spPr>
          <a:xfrm>
            <a:off x="1117709" y="327810"/>
            <a:ext cx="14022300" cy="9999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Classification</a:t>
            </a:r>
            <a:endParaRPr/>
          </a:p>
        </p:txBody>
      </p:sp>
      <p:sp>
        <p:nvSpPr>
          <p:cNvPr id="307" name="Google Shape;307;p36"/>
          <p:cNvSpPr txBox="1">
            <a:spLocks noGrp="1"/>
          </p:cNvSpPr>
          <p:nvPr>
            <p:ph type="body" idx="1"/>
          </p:nvPr>
        </p:nvSpPr>
        <p:spPr>
          <a:xfrm>
            <a:off x="1117709" y="1590263"/>
            <a:ext cx="14022300" cy="6311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333"/>
              </a:spcBef>
              <a:spcAft>
                <a:spcPts val="0"/>
              </a:spcAft>
              <a:buNone/>
            </a:pPr>
            <a:r>
              <a:rPr lang="en-US" b="1"/>
              <a:t>Applications:</a:t>
            </a:r>
            <a:r>
              <a:rPr lang="en-US"/>
              <a:t> loan approval, spam detection, clinical diagnosis, political leaning, Web page categorization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7"/>
          <p:cNvSpPr txBox="1">
            <a:spLocks noGrp="1"/>
          </p:cNvSpPr>
          <p:nvPr>
            <p:ph type="title"/>
          </p:nvPr>
        </p:nvSpPr>
        <p:spPr>
          <a:xfrm>
            <a:off x="1117709" y="327810"/>
            <a:ext cx="14022300" cy="9999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Classification</a:t>
            </a:r>
            <a:endParaRPr/>
          </a:p>
        </p:txBody>
      </p:sp>
      <p:sp>
        <p:nvSpPr>
          <p:cNvPr id="314" name="Google Shape;314;p37"/>
          <p:cNvSpPr txBox="1">
            <a:spLocks noGrp="1"/>
          </p:cNvSpPr>
          <p:nvPr>
            <p:ph type="body" idx="1"/>
          </p:nvPr>
        </p:nvSpPr>
        <p:spPr>
          <a:xfrm>
            <a:off x="1117709" y="1590263"/>
            <a:ext cx="14022300" cy="6311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333"/>
              </a:spcBef>
              <a:spcAft>
                <a:spcPts val="0"/>
              </a:spcAft>
              <a:buNone/>
            </a:pPr>
            <a:r>
              <a:rPr lang="en-US" b="1"/>
              <a:t>Applications:</a:t>
            </a:r>
            <a:r>
              <a:rPr lang="en-US"/>
              <a:t> </a:t>
            </a:r>
            <a:r>
              <a:rPr lang="en-US" u="sng"/>
              <a:t>loan approval</a:t>
            </a:r>
            <a:r>
              <a:rPr lang="en-US"/>
              <a:t>, spam detection, clinical diagnosis, political leaning, Web page categorization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8"/>
          <p:cNvSpPr txBox="1">
            <a:spLocks noGrp="1"/>
          </p:cNvSpPr>
          <p:nvPr>
            <p:ph type="title"/>
          </p:nvPr>
        </p:nvSpPr>
        <p:spPr>
          <a:xfrm>
            <a:off x="1117709" y="327810"/>
            <a:ext cx="14022300" cy="9999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Classification</a:t>
            </a:r>
            <a:endParaRPr/>
          </a:p>
        </p:txBody>
      </p:sp>
      <p:sp>
        <p:nvSpPr>
          <p:cNvPr id="321" name="Google Shape;321;p38"/>
          <p:cNvSpPr txBox="1">
            <a:spLocks noGrp="1"/>
          </p:cNvSpPr>
          <p:nvPr>
            <p:ph type="body" idx="1"/>
          </p:nvPr>
        </p:nvSpPr>
        <p:spPr>
          <a:xfrm>
            <a:off x="1117709" y="1590263"/>
            <a:ext cx="14022300" cy="6311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333"/>
              </a:spcBef>
              <a:spcAft>
                <a:spcPts val="0"/>
              </a:spcAft>
              <a:buNone/>
            </a:pPr>
            <a:r>
              <a:rPr lang="en-US" b="1"/>
              <a:t>Applications:</a:t>
            </a:r>
            <a:r>
              <a:rPr lang="en-US"/>
              <a:t> loan approval, </a:t>
            </a:r>
            <a:r>
              <a:rPr lang="en-US" u="sng"/>
              <a:t>spam detection</a:t>
            </a:r>
            <a:r>
              <a:rPr lang="en-US"/>
              <a:t>, clinical diagnosis, political leaning, Web page categorization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39"/>
          <p:cNvSpPr txBox="1">
            <a:spLocks noGrp="1"/>
          </p:cNvSpPr>
          <p:nvPr>
            <p:ph type="title"/>
          </p:nvPr>
        </p:nvSpPr>
        <p:spPr>
          <a:xfrm>
            <a:off x="1117709" y="327810"/>
            <a:ext cx="14022300" cy="9999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Classification</a:t>
            </a:r>
            <a:endParaRPr/>
          </a:p>
        </p:txBody>
      </p:sp>
      <p:sp>
        <p:nvSpPr>
          <p:cNvPr id="328" name="Google Shape;328;p39"/>
          <p:cNvSpPr txBox="1">
            <a:spLocks noGrp="1"/>
          </p:cNvSpPr>
          <p:nvPr>
            <p:ph type="body" idx="1"/>
          </p:nvPr>
        </p:nvSpPr>
        <p:spPr>
          <a:xfrm>
            <a:off x="1117709" y="1590263"/>
            <a:ext cx="14022300" cy="6311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333"/>
              </a:spcBef>
              <a:spcAft>
                <a:spcPts val="0"/>
              </a:spcAft>
              <a:buNone/>
            </a:pPr>
            <a:r>
              <a:rPr lang="en-US" b="1"/>
              <a:t>Applications:</a:t>
            </a:r>
            <a:r>
              <a:rPr lang="en-US"/>
              <a:t> loan approval, spam detection, </a:t>
            </a:r>
            <a:r>
              <a:rPr lang="en-US" u="sng"/>
              <a:t>clinical diagnosis</a:t>
            </a:r>
            <a:r>
              <a:rPr lang="en-US"/>
              <a:t>, political leaning, Web page categorization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verdana-degrees1">
  <a:themeElements>
    <a:clrScheme name="verdana-degrees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1769A5"/>
      </a:accent1>
      <a:accent2>
        <a:srgbClr val="DF6429"/>
      </a:accent2>
      <a:accent3>
        <a:srgbClr val="A5A5A5"/>
      </a:accent3>
      <a:accent4>
        <a:srgbClr val="FFC000"/>
      </a:accent4>
      <a:accent5>
        <a:srgbClr val="00AA9F"/>
      </a:accent5>
      <a:accent6>
        <a:srgbClr val="A9A525"/>
      </a:accent6>
      <a:hlink>
        <a:srgbClr val="0563DD"/>
      </a:hlink>
      <a:folHlink>
        <a:srgbClr val="954F9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727</Words>
  <Application>Microsoft Macintosh PowerPoint</Application>
  <PresentationFormat>Custom</PresentationFormat>
  <Paragraphs>154</Paragraphs>
  <Slides>37</Slides>
  <Notes>37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3" baseType="lpstr">
      <vt:lpstr>Verdana</vt:lpstr>
      <vt:lpstr>Arial</vt:lpstr>
      <vt:lpstr>Calibri</vt:lpstr>
      <vt:lpstr>Arial Black</vt:lpstr>
      <vt:lpstr>Georgia</vt:lpstr>
      <vt:lpstr>verdana-degrees1</vt:lpstr>
      <vt:lpstr>Classification, Prediction, Clustering, Ranking, and Outlier Detection</vt:lpstr>
      <vt:lpstr>Classification</vt:lpstr>
      <vt:lpstr>Classification</vt:lpstr>
      <vt:lpstr>Classification</vt:lpstr>
      <vt:lpstr>Classification</vt:lpstr>
      <vt:lpstr>Classification</vt:lpstr>
      <vt:lpstr>Classification</vt:lpstr>
      <vt:lpstr>Classification</vt:lpstr>
      <vt:lpstr>Classification</vt:lpstr>
      <vt:lpstr>Classification</vt:lpstr>
      <vt:lpstr>Prediction</vt:lpstr>
      <vt:lpstr>Prediction</vt:lpstr>
      <vt:lpstr>Prediction</vt:lpstr>
      <vt:lpstr>Prediction</vt:lpstr>
      <vt:lpstr>Prediction</vt:lpstr>
      <vt:lpstr>Prediction</vt:lpstr>
      <vt:lpstr>Clustering</vt:lpstr>
      <vt:lpstr>Clustering</vt:lpstr>
      <vt:lpstr>Clustering</vt:lpstr>
      <vt:lpstr>Clustering</vt:lpstr>
      <vt:lpstr>Clustering</vt:lpstr>
      <vt:lpstr>Clustering</vt:lpstr>
      <vt:lpstr>PowerPoint Presentation</vt:lpstr>
      <vt:lpstr>Ranking</vt:lpstr>
      <vt:lpstr>Ranking</vt:lpstr>
      <vt:lpstr>Ranking</vt:lpstr>
      <vt:lpstr>Ranking</vt:lpstr>
      <vt:lpstr>Ranking</vt:lpstr>
      <vt:lpstr>Ranking</vt:lpstr>
      <vt:lpstr>Ranking</vt:lpstr>
      <vt:lpstr>Outlier Detection</vt:lpstr>
      <vt:lpstr>Outlier Detection</vt:lpstr>
      <vt:lpstr>Outlier Detection</vt:lpstr>
      <vt:lpstr>Outlier Detection</vt:lpstr>
      <vt:lpstr>Outlier Detection</vt:lpstr>
      <vt:lpstr>What you should know</vt:lpstr>
      <vt:lpstr>School of Information, University of Michigan</vt:lpstr>
    </vt:vector>
  </TitlesOfParts>
  <Manager/>
  <Company/>
  <LinksUpToDate>false</LinksUpToDate>
  <SharedDoc>false</SharedDoc>
  <HyperlinkBase/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Classification, Prediction, Clustering, Ranking, and Outlier Detection</dc:title>
  <dc:subject>Data Mining 1</dc:subject>
  <dc:creator>Qiaozhu Mei</dc:creator>
  <cp:keywords/>
  <dc:description/>
  <cp:lastModifiedBy>Tan, Yuanru</cp:lastModifiedBy>
  <cp:revision>3</cp:revision>
  <dcterms:modified xsi:type="dcterms:W3CDTF">2019-11-18T17:25:17Z</dcterms:modified>
  <cp:category/>
</cp:coreProperties>
</file>